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7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86" r:id="rId11"/>
    <p:sldId id="387" r:id="rId12"/>
    <p:sldId id="319" r:id="rId13"/>
    <p:sldId id="320" r:id="rId14"/>
    <p:sldId id="323" r:id="rId15"/>
    <p:sldId id="324" r:id="rId16"/>
    <p:sldId id="325" r:id="rId17"/>
    <p:sldId id="326" r:id="rId18"/>
    <p:sldId id="327" r:id="rId19"/>
    <p:sldId id="389" r:id="rId20"/>
    <p:sldId id="390" r:id="rId21"/>
    <p:sldId id="391" r:id="rId22"/>
    <p:sldId id="392" r:id="rId23"/>
    <p:sldId id="331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97" r:id="rId33"/>
    <p:sldId id="394" r:id="rId34"/>
    <p:sldId id="346" r:id="rId35"/>
    <p:sldId id="347" r:id="rId36"/>
    <p:sldId id="348" r:id="rId37"/>
    <p:sldId id="349" r:id="rId38"/>
    <p:sldId id="396" r:id="rId39"/>
    <p:sldId id="395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4" r:id="rId53"/>
    <p:sldId id="367" r:id="rId54"/>
    <p:sldId id="370" r:id="rId55"/>
    <p:sldId id="371" r:id="rId56"/>
    <p:sldId id="372" r:id="rId57"/>
    <p:sldId id="373" r:id="rId58"/>
    <p:sldId id="374" r:id="rId59"/>
    <p:sldId id="376" r:id="rId60"/>
    <p:sldId id="381" r:id="rId61"/>
    <p:sldId id="382" r:id="rId62"/>
    <p:sldId id="383" r:id="rId63"/>
    <p:sldId id="393" r:id="rId64"/>
    <p:sldId id="365" r:id="rId65"/>
    <p:sldId id="307" r:id="rId6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513">
          <p15:clr>
            <a:srgbClr val="A4A3A4"/>
          </p15:clr>
        </p15:guide>
        <p15:guide id="4" pos="1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33CC"/>
    <a:srgbClr val="4C4C4C"/>
    <a:srgbClr val="F1B117"/>
    <a:srgbClr val="89C75F"/>
    <a:srgbClr val="00B0F0"/>
    <a:srgbClr val="C00000"/>
    <a:srgbClr val="000000"/>
    <a:srgbClr val="00CCFF"/>
    <a:srgbClr val="605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316" autoAdjust="0"/>
  </p:normalViewPr>
  <p:slideViewPr>
    <p:cSldViewPr snapToGrid="0">
      <p:cViewPr>
        <p:scale>
          <a:sx n="87" d="100"/>
          <a:sy n="87" d="100"/>
        </p:scale>
        <p:origin x="-84" y="348"/>
      </p:cViewPr>
      <p:guideLst>
        <p:guide orient="horz" pos="2160"/>
        <p:guide orient="horz" pos="513"/>
        <p:guide pos="3839"/>
        <p:guide pos="140"/>
      </p:guideLst>
    </p:cSldViewPr>
  </p:slideViewPr>
  <p:outlineViewPr>
    <p:cViewPr>
      <p:scale>
        <a:sx n="33" d="100"/>
        <a:sy n="33" d="100"/>
      </p:scale>
      <p:origin x="0" y="783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01FF9-6180-4FA8-8512-13972C7E8CA8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1FCBE-EC74-433F-8CF2-B6C599A5F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7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1FCBE-EC74-433F-8CF2-B6C599A5F91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6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1FCBE-EC74-433F-8CF2-B6C599A5F91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1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p1647\Desktop\ppt_coverpage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88" y="990600"/>
            <a:ext cx="1004093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US" sz="4200" kern="1200" dirty="0">
                <a:solidFill>
                  <a:srgbClr val="00B0F0"/>
                </a:solidFill>
                <a:latin typeface="Arial" pitchFamily="34" charset="0"/>
                <a:ea typeface="Adobe Myungjo Std M" pitchFamily="18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1794302"/>
            <a:ext cx="1005522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100" kern="1200" dirty="0">
                <a:solidFill>
                  <a:srgbClr val="605D5C"/>
                </a:solidFill>
                <a:latin typeface="Arial" pitchFamily="34" charset="0"/>
                <a:ea typeface="Adobe Myungjo Std M" pitchFamily="18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2039" y="6542927"/>
            <a:ext cx="1253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" pitchFamily="34" charset="0"/>
              </a:rPr>
              <a:t>© Ramco Systems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4012" y="6535579"/>
            <a:ext cx="11970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Eras Md BT" pitchFamily="34" charset="0"/>
              </a:rPr>
              <a:t>www.ramco.com</a:t>
            </a:r>
            <a:endParaRPr lang="en-US" sz="1000" dirty="0">
              <a:solidFill>
                <a:schemeClr val="bg1"/>
              </a:solidFill>
              <a:latin typeface="Eras Md BT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2913" y="804864"/>
            <a:ext cx="104212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1" y="6505912"/>
            <a:ext cx="12188825" cy="352088"/>
          </a:xfrm>
          <a:prstGeom prst="rect">
            <a:avLst/>
          </a:prstGeom>
          <a:solidFill>
            <a:srgbClr val="6D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 userDrawn="1"/>
        </p:nvSpPr>
        <p:spPr>
          <a:xfrm>
            <a:off x="174075" y="6558846"/>
            <a:ext cx="15547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© Ramco Systems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0721640" y="6558846"/>
            <a:ext cx="13703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914400" rtl="0" eaLnBrk="1" latinLnBrk="0" hangingPunct="1"/>
            <a:r>
              <a:rPr lang="en-US" sz="1000" b="1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Helvetica" pitchFamily="34" charset="0"/>
              </a:rPr>
              <a:t>www.ramco.com</a:t>
            </a:r>
            <a:endParaRPr lang="en-US" sz="1000" b="1" kern="1200" dirty="0">
              <a:solidFill>
                <a:schemeClr val="bg1"/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820067" y="5574795"/>
            <a:ext cx="866733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Prepared by :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820066" y="5831454"/>
            <a:ext cx="485733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Date :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8733468" y="5574795"/>
            <a:ext cx="2114055" cy="1615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buNone/>
              <a:defRPr lang="en-US" sz="105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buNone/>
              <a:defRPr lang="en-IN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8251050" y="5827607"/>
            <a:ext cx="2561730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algn="l" defTabSz="914400" rtl="0" eaLnBrk="1" latinLnBrk="0" hangingPunct="1">
              <a:buNone/>
              <a:defRPr lang="en-US" sz="105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buNone/>
              <a:defRPr lang="en-US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buNone/>
              <a:defRPr lang="en-IN" sz="1200" kern="1200" dirty="0" smtClean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039" y="6542927"/>
            <a:ext cx="28440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" pitchFamily="34" charset="0"/>
              </a:rPr>
              <a:t>© Ramco Systems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14012" y="6535579"/>
            <a:ext cx="2031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Eras Md BT" pitchFamily="34" charset="0"/>
              </a:rPr>
              <a:t>www.ramco.com</a:t>
            </a:r>
            <a:endParaRPr lang="en-US" sz="1000" dirty="0">
              <a:solidFill>
                <a:schemeClr val="bg1"/>
              </a:solidFill>
              <a:latin typeface="Eras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19666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180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368300" indent="-223838" algn="l" defTabSz="914400" rtl="0" eaLnBrk="1" latinLnBrk="0" hangingPunct="1"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622300" indent="-228600" algn="l" defTabSz="914400" rtl="0" eaLnBrk="1" latinLnBrk="0" hangingPunct="1"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863600" indent="-228600" algn="l" defTabSz="914400" rtl="0" eaLnBrk="1" latinLnBrk="0" hangingPunct="1"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1143000" indent="-228600" algn="l" defTabSz="914400" rtl="0" eaLnBrk="1" latinLnBrk="0" hangingPunct="1">
              <a:defRPr lang="en-US" sz="2100" kern="1200" dirty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7012" y="417855"/>
            <a:ext cx="10577071" cy="46166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defTabSz="914400" rtl="0" eaLnBrk="1" latinLnBrk="0" hangingPunct="1">
              <a:defRPr lang="en-US" sz="3000" kern="1200" dirty="0">
                <a:solidFill>
                  <a:srgbClr val="00B0F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11596164" y="6535739"/>
            <a:ext cx="549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3FAB8-D845-4C15-9CBB-AB1ADDA56C07}" type="slidenum">
              <a:rPr lang="en-US" sz="1000" b="1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1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t="53363"/>
          <a:stretch/>
        </p:blipFill>
        <p:spPr bwMode="auto">
          <a:xfrm>
            <a:off x="10703520" y="176893"/>
            <a:ext cx="147729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4688" y="990600"/>
            <a:ext cx="10040938" cy="1384995"/>
          </a:xfrm>
        </p:spPr>
        <p:txBody>
          <a:bodyPr/>
          <a:lstStyle/>
          <a:p>
            <a:r>
              <a:rPr lang="en-US" altLang="en-US" dirty="0"/>
              <a:t>Common Conventions</a:t>
            </a:r>
            <a:br>
              <a:rPr lang="en-US" altLang="en-US" dirty="0"/>
            </a:br>
            <a:r>
              <a:rPr lang="en-US" altLang="en-US" dirty="0"/>
              <a:t>Ramco Aviation </a:t>
            </a:r>
            <a:r>
              <a:rPr lang="en-US" altLang="en-US" dirty="0" smtClean="0"/>
              <a:t>Solution – R5.8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733468" y="5574795"/>
            <a:ext cx="2114055" cy="161583"/>
          </a:xfrm>
        </p:spPr>
        <p:txBody>
          <a:bodyPr/>
          <a:lstStyle/>
          <a:p>
            <a:r>
              <a:rPr lang="en-IN" dirty="0" smtClean="0"/>
              <a:t>Base Aviation  Product Team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26-Aug-2015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415498"/>
          </a:xfrm>
        </p:spPr>
        <p:txBody>
          <a:bodyPr/>
          <a:lstStyle/>
          <a:p>
            <a:r>
              <a:rPr lang="en-US" dirty="0" smtClean="0"/>
              <a:t>Managing Home Page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Organization (contd..)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23" y="1567542"/>
            <a:ext cx="9138784" cy="51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6" t="40113" r="37075" b="40395"/>
          <a:stretch/>
        </p:blipFill>
        <p:spPr bwMode="auto">
          <a:xfrm>
            <a:off x="5196113" y="3628570"/>
            <a:ext cx="2351315" cy="100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626431" y="2219835"/>
            <a:ext cx="2314575" cy="364556"/>
          </a:xfrm>
          <a:prstGeom prst="wedgeRoundRectCallout">
            <a:avLst>
              <a:gd name="adj1" fmla="val 76928"/>
              <a:gd name="adj2" fmla="val -94267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Select Application Preferences</a:t>
            </a:r>
            <a:endParaRPr lang="en-US" altLang="en-US" sz="1200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754689" y="4259092"/>
            <a:ext cx="2314575" cy="364556"/>
          </a:xfrm>
          <a:prstGeom prst="wedgeRoundRectCallout">
            <a:avLst>
              <a:gd name="adj1" fmla="val -81097"/>
              <a:gd name="adj2" fmla="val -82323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Select Home page preference</a:t>
            </a:r>
            <a:endParaRPr lang="en-US" altLang="en-US" sz="12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205947" y="4735052"/>
            <a:ext cx="1469139" cy="364556"/>
          </a:xfrm>
          <a:prstGeom prst="wedgeRoundRectCallout">
            <a:avLst>
              <a:gd name="adj1" fmla="val 77472"/>
              <a:gd name="adj2" fmla="val -118155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Save Preference</a:t>
            </a:r>
            <a:endParaRPr lang="en-US" alt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6366216" y="5099608"/>
            <a:ext cx="2545760" cy="967363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Launch Preferences available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Wizard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Work space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latin typeface="Arial" charset="0"/>
              </a:rPr>
              <a:t>Activity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Blank page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415498"/>
          </a:xfrm>
        </p:spPr>
        <p:txBody>
          <a:bodyPr/>
          <a:lstStyle/>
          <a:p>
            <a:r>
              <a:rPr lang="en-US" dirty="0" smtClean="0"/>
              <a:t>Managing Home Page – Default Activity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Organization (contd..)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23" y="1567542"/>
            <a:ext cx="9138784" cy="51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716990" y="2219835"/>
            <a:ext cx="1487261" cy="364556"/>
          </a:xfrm>
          <a:prstGeom prst="wedgeRoundRectCallout">
            <a:avLst>
              <a:gd name="adj1" fmla="val 82572"/>
              <a:gd name="adj2" fmla="val -5047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Select Defaults</a:t>
            </a:r>
            <a:endParaRPr lang="en-US" altLang="en-US" sz="1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6" t="33608" r="31607" b="33373"/>
          <a:stretch/>
        </p:blipFill>
        <p:spPr bwMode="auto">
          <a:xfrm>
            <a:off x="4705004" y="3318932"/>
            <a:ext cx="3015858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205947" y="4552774"/>
            <a:ext cx="1469139" cy="364556"/>
          </a:xfrm>
          <a:prstGeom prst="wedgeRoundRectCallout">
            <a:avLst>
              <a:gd name="adj1" fmla="val 77472"/>
              <a:gd name="adj2" fmla="val -118155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Save Preference</a:t>
            </a:r>
            <a:endParaRPr lang="en-US" altLang="en-US" sz="1200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720862" y="4068706"/>
            <a:ext cx="2314575" cy="364556"/>
          </a:xfrm>
          <a:prstGeom prst="wedgeRoundRectCallout">
            <a:avLst>
              <a:gd name="adj1" fmla="val -83822"/>
              <a:gd name="adj2" fmla="val -4772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Select Home screen activity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432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0"/>
          <a:stretch/>
        </p:blipFill>
        <p:spPr bwMode="auto">
          <a:xfrm>
            <a:off x="6514475" y="1160906"/>
            <a:ext cx="5479405" cy="393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4677497" cy="2991588"/>
          </a:xfrm>
        </p:spPr>
        <p:txBody>
          <a:bodyPr/>
          <a:lstStyle/>
          <a:p>
            <a:r>
              <a:rPr lang="en-US" sz="2400" dirty="0">
                <a:solidFill>
                  <a:srgbClr val="00B0F0"/>
                </a:solidFill>
                <a:latin typeface="+mn-lt"/>
                <a:cs typeface="Arial" pitchFamily="34" charset="0"/>
              </a:rPr>
              <a:t>Home </a:t>
            </a:r>
            <a:r>
              <a:rPr lang="en-US" sz="2400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  <a:t>Page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Lists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the Business Processes</a:t>
            </a:r>
          </a:p>
          <a:p>
            <a:pPr marL="1143000" lvl="2"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Only those processes which the user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has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access rights, will be listed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Favorites List</a:t>
            </a:r>
          </a:p>
          <a:p>
            <a:pPr marL="1143000" lvl="2"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Frequently used activities</a:t>
            </a:r>
          </a:p>
          <a:p>
            <a:pPr marL="1143000" lvl="2"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Launches the user interface (screen)</a:t>
            </a:r>
          </a:p>
          <a:p>
            <a:pPr lvl="1"/>
            <a:endParaRPr lang="en-US" sz="16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4446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Organization (contd..)</a:t>
            </a:r>
            <a:endParaRPr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734233" y="5551335"/>
            <a:ext cx="2314575" cy="488950"/>
          </a:xfrm>
          <a:prstGeom prst="wedgeRoundRectCallout">
            <a:avLst>
              <a:gd name="adj1" fmla="val 71107"/>
              <a:gd name="adj2" fmla="val -276713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Business Process Chain (BPC)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048808" y="3977184"/>
            <a:ext cx="1957388" cy="539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383143" y="1509798"/>
            <a:ext cx="1752311" cy="539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948545" y="2495891"/>
            <a:ext cx="2314575" cy="364556"/>
          </a:xfrm>
          <a:prstGeom prst="wedgeRoundRectCallout">
            <a:avLst>
              <a:gd name="adj1" fmla="val 102294"/>
              <a:gd name="adj2" fmla="val -222268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Business </a:t>
            </a:r>
            <a:r>
              <a:rPr lang="en-US" altLang="en-US" sz="1200" dirty="0" smtClean="0"/>
              <a:t>Component</a:t>
            </a:r>
            <a:endParaRPr lang="en-US" altLang="en-US" sz="12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8935316" y="3929198"/>
            <a:ext cx="1776557" cy="7355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9523657" y="5021558"/>
            <a:ext cx="1494415" cy="522404"/>
          </a:xfrm>
          <a:prstGeom prst="wedgeRoundRectCallout">
            <a:avLst>
              <a:gd name="adj1" fmla="val -48412"/>
              <a:gd name="adj2" fmla="val -115358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User Activity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550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Organization (contd..)</a:t>
            </a:r>
            <a:endParaRPr lang="en-US" dirty="0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9914250" y="2207549"/>
            <a:ext cx="1521460" cy="881062"/>
          </a:xfrm>
          <a:prstGeom prst="wedgeRoundRectCallout">
            <a:avLst>
              <a:gd name="adj1" fmla="val -57650"/>
              <a:gd name="adj2" fmla="val -9317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Banner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a. Login User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b. </a:t>
            </a:r>
            <a:r>
              <a:rPr lang="en-US" altLang="en-US" sz="1200" dirty="0" smtClean="0"/>
              <a:t>Org</a:t>
            </a:r>
            <a:r>
              <a:rPr lang="en-US" altLang="en-US" sz="1200" dirty="0"/>
              <a:t>. </a:t>
            </a:r>
            <a:r>
              <a:rPr lang="en-US" altLang="en-US" sz="1200" dirty="0" smtClean="0"/>
              <a:t>Unit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c. User </a:t>
            </a:r>
            <a:r>
              <a:rPr lang="en-US" altLang="en-US" sz="1200" dirty="0"/>
              <a:t>Role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94" y="1724602"/>
            <a:ext cx="8080693" cy="454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0" y="2600529"/>
            <a:ext cx="2386541" cy="464422"/>
          </a:xfrm>
          <a:prstGeom prst="wedgeRoundRectCallout">
            <a:avLst>
              <a:gd name="adj1" fmla="val 44302"/>
              <a:gd name="adj2" fmla="val -206583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Tool Bar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Common Action Buttons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638800" y="2437158"/>
            <a:ext cx="2386541" cy="464422"/>
          </a:xfrm>
          <a:prstGeom prst="wedgeRoundRectCallout">
            <a:avLst>
              <a:gd name="adj1" fmla="val -47653"/>
              <a:gd name="adj2" fmla="val -121264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Collapse or Expand Tool Bar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1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10618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Access menu </a:t>
            </a:r>
            <a:r>
              <a:rPr lang="en-US" altLang="en-US" dirty="0" smtClean="0">
                <a:solidFill>
                  <a:schemeClr val="tx1"/>
                </a:solidFill>
              </a:rPr>
              <a:t>available.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altLang="en-US" dirty="0" smtClean="0">
                <a:solidFill>
                  <a:schemeClr val="tx1"/>
                </a:solidFill>
              </a:rPr>
              <a:t>Menu for specific Business Process Chain (BPC)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Navigation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53" y="1759741"/>
            <a:ext cx="8321715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65979" y="2335704"/>
            <a:ext cx="2025651" cy="80789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8483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Trail bar to display previous traversal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Navigation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0" t="3125" b="78855"/>
          <a:stretch/>
        </p:blipFill>
        <p:spPr bwMode="auto">
          <a:xfrm>
            <a:off x="3154680" y="2211278"/>
            <a:ext cx="3901440" cy="196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60717" y="1565901"/>
            <a:ext cx="1203563" cy="504825"/>
          </a:xfrm>
          <a:prstGeom prst="wedgeRoundRectCallout">
            <a:avLst>
              <a:gd name="adj1" fmla="val 76008"/>
              <a:gd name="adj2" fmla="val 12142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Trail Bar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2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0" t="3125" b="92065"/>
          <a:stretch/>
        </p:blipFill>
        <p:spPr bwMode="auto">
          <a:xfrm>
            <a:off x="4060927" y="2155092"/>
            <a:ext cx="7245255" cy="97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83618" y="2344000"/>
            <a:ext cx="1711325" cy="26574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u="sng" dirty="0"/>
              <a:t>Screen Level</a:t>
            </a:r>
            <a:r>
              <a:rPr lang="en-US" altLang="en-US" sz="2000" dirty="0"/>
              <a:t> 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Templates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Trail bar</a:t>
            </a:r>
            <a:r>
              <a:rPr lang="en-US" altLang="en-US" sz="1400" dirty="0" smtClean="0">
                <a:solidFill>
                  <a:schemeClr val="bg1"/>
                </a:solidFill>
              </a:rPr>
              <a:t>  </a:t>
            </a:r>
            <a:endParaRPr lang="en-US" altLang="en-US" sz="1400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/>
              <a:t>Print </a:t>
            </a:r>
            <a:r>
              <a:rPr lang="en-US" altLang="en-US" sz="1400" dirty="0" smtClean="0"/>
              <a:t>screen </a:t>
            </a:r>
            <a:endParaRPr lang="en-US" altLang="en-US" sz="1400" dirty="0"/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/>
              <a:t>Refresh </a:t>
            </a:r>
            <a:r>
              <a:rPr lang="en-US" altLang="en-US" sz="1400" dirty="0" smtClean="0"/>
              <a:t>screen</a:t>
            </a:r>
            <a:endParaRPr lang="en-US" altLang="en-US" sz="1400" dirty="0"/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/>
              <a:t>Back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On-line Help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Preference Mode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Defaults Mode</a:t>
            </a:r>
            <a:endParaRPr lang="en-US" altLang="en-US" sz="1400" dirty="0"/>
          </a:p>
        </p:txBody>
      </p:sp>
      <p:sp>
        <p:nvSpPr>
          <p:cNvPr id="8" name="Rectangle 9"/>
          <p:cNvSpPr>
            <a:spLocks noChangeAspect="1" noChangeArrowheads="1"/>
          </p:cNvSpPr>
          <p:nvPr/>
        </p:nvSpPr>
        <p:spPr bwMode="auto">
          <a:xfrm>
            <a:off x="1378565" y="2320778"/>
            <a:ext cx="1716378" cy="86722"/>
          </a:xfrm>
          <a:prstGeom prst="rect">
            <a:avLst/>
          </a:prstGeom>
          <a:gradFill rotWithShape="0">
            <a:gsLst>
              <a:gs pos="0">
                <a:srgbClr val="E0F0FF"/>
              </a:gs>
              <a:gs pos="100000">
                <a:srgbClr val="99CC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>
              <a:rot lat="20999984" lon="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10" descr="papers-07 work o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55" y="1242275"/>
            <a:ext cx="10509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8"/>
          <p:cNvSpPr>
            <a:spLocks noChangeArrowheads="1"/>
          </p:cNvSpPr>
          <p:nvPr/>
        </p:nvSpPr>
        <p:spPr bwMode="auto">
          <a:xfrm rot="10800000" flipH="1">
            <a:off x="3191058" y="2642033"/>
            <a:ext cx="349250" cy="187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858 h 21600"/>
              <a:gd name="T14" fmla="*/ 19219 w 21600"/>
              <a:gd name="T15" fmla="*/ 157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96" y="0"/>
                </a:moveTo>
                <a:lnTo>
                  <a:pt x="16396" y="5858"/>
                </a:lnTo>
                <a:lnTo>
                  <a:pt x="3375" y="5858"/>
                </a:lnTo>
                <a:lnTo>
                  <a:pt x="3375" y="15742"/>
                </a:lnTo>
                <a:lnTo>
                  <a:pt x="16396" y="15742"/>
                </a:lnTo>
                <a:lnTo>
                  <a:pt x="16396" y="21600"/>
                </a:lnTo>
                <a:lnTo>
                  <a:pt x="21600" y="10800"/>
                </a:lnTo>
                <a:lnTo>
                  <a:pt x="16396" y="0"/>
                </a:lnTo>
                <a:close/>
              </a:path>
              <a:path w="21600" h="21600">
                <a:moveTo>
                  <a:pt x="1350" y="5858"/>
                </a:moveTo>
                <a:lnTo>
                  <a:pt x="1350" y="15742"/>
                </a:lnTo>
                <a:lnTo>
                  <a:pt x="2700" y="15742"/>
                </a:lnTo>
                <a:lnTo>
                  <a:pt x="2700" y="5858"/>
                </a:lnTo>
                <a:lnTo>
                  <a:pt x="1350" y="5858"/>
                </a:lnTo>
                <a:close/>
              </a:path>
              <a:path w="21600" h="21600">
                <a:moveTo>
                  <a:pt x="0" y="5858"/>
                </a:moveTo>
                <a:lnTo>
                  <a:pt x="0" y="15742"/>
                </a:lnTo>
                <a:lnTo>
                  <a:pt x="675" y="15742"/>
                </a:lnTo>
                <a:lnTo>
                  <a:pt x="675" y="5858"/>
                </a:lnTo>
                <a:lnTo>
                  <a:pt x="0" y="5858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C3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7036906" y="1406212"/>
            <a:ext cx="2234094" cy="482623"/>
          </a:xfrm>
          <a:prstGeom prst="wedgeRoundRectCallout">
            <a:avLst>
              <a:gd name="adj1" fmla="val 453"/>
              <a:gd name="adj2" fmla="val 20469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>
                <a:latin typeface="Arial" charset="0"/>
              </a:rPr>
              <a:t>Back button to go back to previous screen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8301710" y="3518884"/>
            <a:ext cx="1244600" cy="482623"/>
          </a:xfrm>
          <a:prstGeom prst="wedgeRoundRectCallout">
            <a:avLst>
              <a:gd name="adj1" fmla="val 7205"/>
              <a:gd name="adj2" fmla="val -16531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>
                <a:latin typeface="Arial" charset="0"/>
              </a:rPr>
              <a:t>On-line Help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4396207" y="3518884"/>
            <a:ext cx="1244600" cy="482623"/>
          </a:xfrm>
          <a:prstGeom prst="wedgeRoundRectCallout">
            <a:avLst>
              <a:gd name="adj1" fmla="val 49710"/>
              <a:gd name="adj2" fmla="val -21770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Trail </a:t>
            </a:r>
            <a:r>
              <a:rPr lang="en-US" altLang="en-US" sz="1200" dirty="0">
                <a:latin typeface="Arial" charset="0"/>
              </a:rPr>
              <a:t>bar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266214" y="3518884"/>
            <a:ext cx="1541383" cy="482623"/>
          </a:xfrm>
          <a:prstGeom prst="wedgeRoundRectCallout">
            <a:avLst>
              <a:gd name="adj1" fmla="val 16173"/>
              <a:gd name="adj2" fmla="val -17983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>
                <a:latin typeface="Arial" charset="0"/>
              </a:rPr>
              <a:t>Refresh Screen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305527" y="1436071"/>
            <a:ext cx="1244600" cy="452764"/>
          </a:xfrm>
          <a:prstGeom prst="wedgeRoundRectCallout">
            <a:avLst>
              <a:gd name="adj1" fmla="val 47985"/>
              <a:gd name="adj2" fmla="val 19789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>
                <a:latin typeface="Arial" charset="0"/>
              </a:rPr>
              <a:t>Print Screen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9494521" y="1436071"/>
            <a:ext cx="1600200" cy="404228"/>
          </a:xfrm>
          <a:prstGeom prst="wedgeRoundRectCallout">
            <a:avLst>
              <a:gd name="adj1" fmla="val -30769"/>
              <a:gd name="adj2" fmla="val 210167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Preference Mode</a:t>
            </a:r>
            <a:endParaRPr lang="en-US" altLang="en-US" sz="1200" dirty="0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10472421" y="3518883"/>
            <a:ext cx="1244600" cy="482623"/>
          </a:xfrm>
          <a:prstGeom prst="wedgeRoundRectCallout">
            <a:avLst>
              <a:gd name="adj1" fmla="val -40141"/>
              <a:gd name="adj2" fmla="val -184258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Defaults Mode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773907" y="1436071"/>
            <a:ext cx="1244600" cy="457041"/>
          </a:xfrm>
          <a:prstGeom prst="wedgeRoundRectCallout">
            <a:avLst>
              <a:gd name="adj1" fmla="val 40730"/>
              <a:gd name="adj2" fmla="val 18889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Templates</a:t>
            </a:r>
            <a:endParaRPr lang="en-US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41"/>
          <a:stretch/>
        </p:blipFill>
        <p:spPr bwMode="auto">
          <a:xfrm>
            <a:off x="3402464" y="1964505"/>
            <a:ext cx="8032336" cy="84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(contd..)</a:t>
            </a:r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4970" y="920583"/>
            <a:ext cx="1444625" cy="887412"/>
            <a:chOff x="1755" y="3617"/>
            <a:chExt cx="1102" cy="606"/>
          </a:xfrm>
        </p:grpSpPr>
        <p:pic>
          <p:nvPicPr>
            <p:cNvPr id="5" name="Picture 14" descr="machinery-6-tools helm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" y="3617"/>
              <a:ext cx="868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people-22 a-helment workm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3617"/>
              <a:ext cx="47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6058" y="2122320"/>
            <a:ext cx="2017712" cy="3156262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u="sng" dirty="0"/>
              <a:t>User Level</a:t>
            </a:r>
            <a:r>
              <a:rPr lang="en-US" altLang="en-US" sz="2000" dirty="0"/>
              <a:t> 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Left Pane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Go to Home page</a:t>
            </a:r>
            <a:endParaRPr lang="en-US" altLang="en-US" sz="1400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Favourites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Launch DW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 smtClean="0"/>
              <a:t>Show Wizards</a:t>
            </a:r>
            <a:endParaRPr lang="en-US" altLang="en-US" sz="1400" dirty="0"/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US" altLang="en-US" sz="1400" dirty="0"/>
              <a:t>Show workspace </a:t>
            </a:r>
            <a:endParaRPr lang="en-US" altLang="en-US" sz="1400" dirty="0" smtClean="0"/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IN" altLang="en-US" sz="1400" dirty="0" smtClean="0"/>
              <a:t>Launch New window</a:t>
            </a:r>
          </a:p>
          <a:p>
            <a:pPr>
              <a:buClr>
                <a:srgbClr val="FF0000"/>
              </a:buClr>
              <a:buSzPct val="65000"/>
              <a:buFont typeface="Wingdings" pitchFamily="2" charset="2"/>
              <a:buChar char="n"/>
            </a:pPr>
            <a:r>
              <a:rPr lang="en-IN" altLang="en-US" sz="1400" dirty="0" smtClean="0"/>
              <a:t>Select theme</a:t>
            </a:r>
            <a:endParaRPr lang="en-US" altLang="en-US" sz="1400" dirty="0"/>
          </a:p>
        </p:txBody>
      </p:sp>
      <p:sp>
        <p:nvSpPr>
          <p:cNvPr id="8" name="Rectangle 9"/>
          <p:cNvSpPr>
            <a:spLocks noChangeAspect="1" noChangeArrowheads="1"/>
          </p:cNvSpPr>
          <p:nvPr/>
        </p:nvSpPr>
        <p:spPr bwMode="auto">
          <a:xfrm>
            <a:off x="422570" y="2109620"/>
            <a:ext cx="1508125" cy="76200"/>
          </a:xfrm>
          <a:prstGeom prst="rect">
            <a:avLst/>
          </a:prstGeom>
          <a:gradFill rotWithShape="0">
            <a:gsLst>
              <a:gs pos="0">
                <a:srgbClr val="E0F0FF"/>
              </a:gs>
              <a:gs pos="100000">
                <a:srgbClr val="99CC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>
              <a:rot lat="20999984" lon="0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auto">
          <a:xfrm rot="10800000" flipH="1">
            <a:off x="2645641" y="2071088"/>
            <a:ext cx="349250" cy="187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858 h 21600"/>
              <a:gd name="T14" fmla="*/ 19219 w 21600"/>
              <a:gd name="T15" fmla="*/ 157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96" y="0"/>
                </a:moveTo>
                <a:lnTo>
                  <a:pt x="16396" y="5858"/>
                </a:lnTo>
                <a:lnTo>
                  <a:pt x="3375" y="5858"/>
                </a:lnTo>
                <a:lnTo>
                  <a:pt x="3375" y="15742"/>
                </a:lnTo>
                <a:lnTo>
                  <a:pt x="16396" y="15742"/>
                </a:lnTo>
                <a:lnTo>
                  <a:pt x="16396" y="21600"/>
                </a:lnTo>
                <a:lnTo>
                  <a:pt x="21600" y="10800"/>
                </a:lnTo>
                <a:lnTo>
                  <a:pt x="16396" y="0"/>
                </a:lnTo>
                <a:close/>
              </a:path>
              <a:path w="21600" h="21600">
                <a:moveTo>
                  <a:pt x="1350" y="5858"/>
                </a:moveTo>
                <a:lnTo>
                  <a:pt x="1350" y="15742"/>
                </a:lnTo>
                <a:lnTo>
                  <a:pt x="2700" y="15742"/>
                </a:lnTo>
                <a:lnTo>
                  <a:pt x="2700" y="5858"/>
                </a:lnTo>
                <a:lnTo>
                  <a:pt x="1350" y="5858"/>
                </a:lnTo>
                <a:close/>
              </a:path>
              <a:path w="21600" h="21600">
                <a:moveTo>
                  <a:pt x="0" y="5858"/>
                </a:moveTo>
                <a:lnTo>
                  <a:pt x="0" y="15742"/>
                </a:lnTo>
                <a:lnTo>
                  <a:pt x="675" y="15742"/>
                </a:lnTo>
                <a:lnTo>
                  <a:pt x="675" y="5858"/>
                </a:lnTo>
                <a:lnTo>
                  <a:pt x="0" y="5858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C3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9548727" y="4157344"/>
            <a:ext cx="1947862" cy="1981200"/>
            <a:chOff x="4080" y="2448"/>
            <a:chExt cx="1227" cy="1248"/>
          </a:xfrm>
        </p:grpSpPr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4080" y="2996"/>
              <a:ext cx="1227" cy="700"/>
              <a:chOff x="4080" y="2996"/>
              <a:chExt cx="1227" cy="700"/>
            </a:xfrm>
          </p:grpSpPr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4084" y="3016"/>
                <a:ext cx="1223" cy="68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1450" indent="-17145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>
                    <a:srgbClr val="FF0000"/>
                  </a:buClr>
                  <a:buSzPct val="65000"/>
                  <a:buFont typeface="Wingdings" pitchFamily="2" charset="2"/>
                  <a:buNone/>
                </a:pPr>
                <a:r>
                  <a:rPr lang="en-US" altLang="en-US" sz="2000" u="sng" dirty="0"/>
                  <a:t>Session Level</a:t>
                </a:r>
              </a:p>
              <a:p>
                <a:pPr>
                  <a:buClr>
                    <a:srgbClr val="FF0000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en-US" sz="1400" dirty="0"/>
                  <a:t>Log-out</a:t>
                </a:r>
              </a:p>
            </p:txBody>
          </p:sp>
          <p:sp>
            <p:nvSpPr>
              <p:cNvPr id="15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4080" y="2996"/>
                <a:ext cx="1088" cy="48"/>
              </a:xfrm>
              <a:prstGeom prst="rect">
                <a:avLst/>
              </a:prstGeom>
              <a:gradFill rotWithShape="0">
                <a:gsLst>
                  <a:gs pos="0">
                    <a:srgbClr val="E0F0FF"/>
                  </a:gs>
                  <a:gs pos="100000">
                    <a:srgbClr val="99CCFF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ObliqueTopRight">
                  <a:rot lat="20999984" lon="0" rev="0"/>
                </a:camera>
                <a:lightRig rig="legacyFlat3" dir="r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23" descr="papers-01 schedu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" y="2448"/>
              <a:ext cx="421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4" descr="clock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2486"/>
              <a:ext cx="43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AutoShape 29"/>
          <p:cNvSpPr>
            <a:spLocks noChangeArrowheads="1"/>
          </p:cNvSpPr>
          <p:nvPr/>
        </p:nvSpPr>
        <p:spPr bwMode="auto">
          <a:xfrm rot="16200000" flipH="1">
            <a:off x="10292985" y="3744471"/>
            <a:ext cx="646674" cy="1873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858 h 21600"/>
              <a:gd name="T14" fmla="*/ 19219 w 21600"/>
              <a:gd name="T15" fmla="*/ 157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96" y="0"/>
                </a:moveTo>
                <a:lnTo>
                  <a:pt x="16396" y="5858"/>
                </a:lnTo>
                <a:lnTo>
                  <a:pt x="3375" y="5858"/>
                </a:lnTo>
                <a:lnTo>
                  <a:pt x="3375" y="15742"/>
                </a:lnTo>
                <a:lnTo>
                  <a:pt x="16396" y="15742"/>
                </a:lnTo>
                <a:lnTo>
                  <a:pt x="16396" y="21600"/>
                </a:lnTo>
                <a:lnTo>
                  <a:pt x="21600" y="10800"/>
                </a:lnTo>
                <a:lnTo>
                  <a:pt x="16396" y="0"/>
                </a:lnTo>
                <a:close/>
              </a:path>
              <a:path w="21600" h="21600">
                <a:moveTo>
                  <a:pt x="1350" y="5858"/>
                </a:moveTo>
                <a:lnTo>
                  <a:pt x="1350" y="15742"/>
                </a:lnTo>
                <a:lnTo>
                  <a:pt x="2700" y="15742"/>
                </a:lnTo>
                <a:lnTo>
                  <a:pt x="2700" y="5858"/>
                </a:lnTo>
                <a:lnTo>
                  <a:pt x="1350" y="5858"/>
                </a:lnTo>
                <a:close/>
              </a:path>
              <a:path w="21600" h="21600">
                <a:moveTo>
                  <a:pt x="0" y="5858"/>
                </a:moveTo>
                <a:lnTo>
                  <a:pt x="0" y="15742"/>
                </a:lnTo>
                <a:lnTo>
                  <a:pt x="675" y="15742"/>
                </a:lnTo>
                <a:lnTo>
                  <a:pt x="675" y="5858"/>
                </a:lnTo>
                <a:lnTo>
                  <a:pt x="0" y="5858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C3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2994891" y="3187849"/>
            <a:ext cx="1205178" cy="482877"/>
          </a:xfrm>
          <a:prstGeom prst="wedgeRoundRectCallout">
            <a:avLst>
              <a:gd name="adj1" fmla="val -5607"/>
              <a:gd name="adj2" fmla="val -216797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dirty="0">
                <a:latin typeface="Arial" charset="0"/>
              </a:rPr>
              <a:t>Go To Home Page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6176496" y="3031920"/>
            <a:ext cx="1205178" cy="482877"/>
          </a:xfrm>
          <a:prstGeom prst="wedgeRoundRectCallout">
            <a:avLst>
              <a:gd name="adj1" fmla="val 19904"/>
              <a:gd name="adj2" fmla="val -11119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dirty="0">
                <a:latin typeface="Arial" charset="0"/>
              </a:rPr>
              <a:t>Show Workspace</a:t>
            </a: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4294404" y="1180336"/>
            <a:ext cx="1009507" cy="482877"/>
          </a:xfrm>
          <a:prstGeom prst="wedgeRoundRectCallout">
            <a:avLst>
              <a:gd name="adj1" fmla="val 120780"/>
              <a:gd name="adj2" fmla="val 13746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dirty="0">
                <a:latin typeface="Arial" charset="0"/>
              </a:rPr>
              <a:t>Favorites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5413978" y="1180336"/>
            <a:ext cx="1009507" cy="482877"/>
          </a:xfrm>
          <a:prstGeom prst="wedgeRoundRectCallout">
            <a:avLst>
              <a:gd name="adj1" fmla="val 45450"/>
              <a:gd name="adj2" fmla="val 122487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dirty="0">
                <a:latin typeface="Arial" charset="0"/>
              </a:rPr>
              <a:t>Launch DW</a:t>
            </a: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4909224" y="3031919"/>
            <a:ext cx="1009507" cy="482877"/>
          </a:xfrm>
          <a:prstGeom prst="wedgeRoundRectCallout">
            <a:avLst>
              <a:gd name="adj1" fmla="val 124364"/>
              <a:gd name="adj2" fmla="val -144187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dirty="0">
                <a:latin typeface="Arial" charset="0"/>
              </a:rPr>
              <a:t>Show Wizards</a:t>
            </a: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6545723" y="1180336"/>
            <a:ext cx="1202697" cy="482877"/>
          </a:xfrm>
          <a:prstGeom prst="wedgeRoundRectCallout">
            <a:avLst>
              <a:gd name="adj1" fmla="val -48258"/>
              <a:gd name="adj2" fmla="val 127748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IN" altLang="en-US" sz="1200" dirty="0">
                <a:latin typeface="Arial" charset="0"/>
              </a:rPr>
              <a:t>Launch New window</a:t>
            </a:r>
            <a:endParaRPr lang="en-US" altLang="en-US" sz="1200" dirty="0">
              <a:latin typeface="Arial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32" y="2147720"/>
            <a:ext cx="819435" cy="8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7856144" y="1199288"/>
            <a:ext cx="1270879" cy="463925"/>
          </a:xfrm>
          <a:prstGeom prst="wedgeRoundRectCallout">
            <a:avLst>
              <a:gd name="adj1" fmla="val -73997"/>
              <a:gd name="adj2" fmla="val 13192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Select theme</a:t>
            </a:r>
            <a:endParaRPr lang="en-US" altLang="en-US" sz="1200" dirty="0"/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>
            <a:off x="2994891" y="1199288"/>
            <a:ext cx="1205178" cy="482877"/>
          </a:xfrm>
          <a:prstGeom prst="wedgeRoundRectCallout">
            <a:avLst>
              <a:gd name="adj1" fmla="val -4905"/>
              <a:gd name="adj2" fmla="val 11283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Left Pane</a:t>
            </a:r>
            <a:endParaRPr lang="en-US" altLang="en-US" sz="1200" dirty="0">
              <a:latin typeface="Arial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77" y="2216890"/>
            <a:ext cx="1437423" cy="123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5" grpId="0" animBg="1"/>
      <p:bldP spid="37" grpId="0" animBg="1"/>
      <p:bldP spid="38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–Print Screen</a:t>
            </a: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72613" y="3329705"/>
            <a:ext cx="2514600" cy="1336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9" name="Picture 10" descr="blu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13" y="3024905"/>
            <a:ext cx="228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482138" y="3731343"/>
            <a:ext cx="2505075" cy="793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30188" indent="-2301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Launches the Screen in a Printer friendly format</a:t>
            </a:r>
            <a:endParaRPr lang="en-US" altLang="en-US" sz="1600">
              <a:solidFill>
                <a:schemeClr val="bg1"/>
              </a:solidFill>
            </a:endParaRPr>
          </a:p>
        </p:txBody>
      </p:sp>
      <p:pic>
        <p:nvPicPr>
          <p:cNvPr id="11" name="Picture 12" descr="papers-06 calcuator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13" y="3024905"/>
            <a:ext cx="7508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615613" y="3209055"/>
            <a:ext cx="1227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Print Screen</a:t>
            </a:r>
          </a:p>
        </p:txBody>
      </p:sp>
      <p:sp>
        <p:nvSpPr>
          <p:cNvPr id="13" name="AutoShape 11"/>
          <p:cNvSpPr>
            <a:spLocks noChangeAspect="1" noChangeArrowheads="1"/>
          </p:cNvSpPr>
          <p:nvPr/>
        </p:nvSpPr>
        <p:spPr bwMode="auto">
          <a:xfrm rot="5400000">
            <a:off x="5336215" y="2289759"/>
            <a:ext cx="716687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0" t="3125" b="92065"/>
          <a:stretch/>
        </p:blipFill>
        <p:spPr bwMode="auto">
          <a:xfrm>
            <a:off x="3220122" y="1149621"/>
            <a:ext cx="7245255" cy="97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1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–Print Screen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0" t="3125" b="92065"/>
          <a:stretch/>
        </p:blipFill>
        <p:spPr bwMode="auto">
          <a:xfrm>
            <a:off x="3220122" y="1149621"/>
            <a:ext cx="7245255" cy="97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1"/>
          <p:cNvSpPr>
            <a:spLocks noChangeAspect="1" noChangeArrowheads="1"/>
          </p:cNvSpPr>
          <p:nvPr/>
        </p:nvSpPr>
        <p:spPr bwMode="auto">
          <a:xfrm rot="5400000">
            <a:off x="6154094" y="2289340"/>
            <a:ext cx="716687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7" name="Picture 11" descr="blu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55" y="3066200"/>
            <a:ext cx="228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200980" y="3772638"/>
            <a:ext cx="2505075" cy="794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30188" indent="-2301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74675" indent="-2301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Brings the page back to the state in which it was first </a:t>
            </a:r>
            <a:r>
              <a:rPr lang="en-US" altLang="en-US" sz="1600" dirty="0" smtClean="0">
                <a:solidFill>
                  <a:schemeClr val="tx2"/>
                </a:solidFill>
              </a:rPr>
              <a:t>launched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pic>
        <p:nvPicPr>
          <p:cNvPr id="19" name="Picture 13" descr="papers-06 calcuator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55" y="3066200"/>
            <a:ext cx="7508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334455" y="3250350"/>
            <a:ext cx="77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 Narrow" pitchFamily="34" charset="0"/>
              </a:rPr>
              <a:t>Refresh</a:t>
            </a:r>
          </a:p>
        </p:txBody>
      </p:sp>
    </p:spTree>
    <p:extLst>
      <p:ext uri="{BB962C8B-B14F-4D97-AF65-F5344CB8AC3E}">
        <p14:creationId xmlns:p14="http://schemas.microsoft.com/office/powerpoint/2010/main" val="41126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30008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Accessing Ramco Aviation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Log-on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User Interface Organization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Navigation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Common Action Buttons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User Interface - Navigation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Screen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Messaging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Logout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–Print Screen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0" t="3125" b="92065"/>
          <a:stretch/>
        </p:blipFill>
        <p:spPr bwMode="auto">
          <a:xfrm>
            <a:off x="3220122" y="1149621"/>
            <a:ext cx="7245255" cy="97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1"/>
          <p:cNvSpPr>
            <a:spLocks noChangeAspect="1" noChangeArrowheads="1"/>
          </p:cNvSpPr>
          <p:nvPr/>
        </p:nvSpPr>
        <p:spPr bwMode="auto">
          <a:xfrm rot="5400000">
            <a:off x="7026930" y="2314058"/>
            <a:ext cx="716687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7" name="Picture 4" descr="blu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43" y="3030548"/>
            <a:ext cx="228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091568" y="3736985"/>
            <a:ext cx="2505075" cy="794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30188" indent="-2301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74675" indent="-2301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Closes the current screen and retrieves the previous </a:t>
            </a:r>
            <a:r>
              <a:rPr lang="en-US" altLang="en-US" sz="1600" dirty="0" smtClean="0">
                <a:solidFill>
                  <a:schemeClr val="tx2"/>
                </a:solidFill>
              </a:rPr>
              <a:t>screen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pic>
        <p:nvPicPr>
          <p:cNvPr id="19" name="Picture 6" descr="papers-06 calcuator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43" y="3030548"/>
            <a:ext cx="7508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225043" y="3214698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41126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–Print Screen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0" t="3125" b="92065"/>
          <a:stretch/>
        </p:blipFill>
        <p:spPr bwMode="auto">
          <a:xfrm>
            <a:off x="3220122" y="1149621"/>
            <a:ext cx="7245255" cy="97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1"/>
          <p:cNvSpPr>
            <a:spLocks noChangeAspect="1" noChangeArrowheads="1"/>
          </p:cNvSpPr>
          <p:nvPr/>
        </p:nvSpPr>
        <p:spPr bwMode="auto">
          <a:xfrm rot="5400000">
            <a:off x="7925121" y="2166372"/>
            <a:ext cx="457200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988495" y="3214123"/>
            <a:ext cx="2514600" cy="1311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8" name="Picture 4" descr="blu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95" y="2909323"/>
            <a:ext cx="228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998020" y="3615760"/>
            <a:ext cx="2505075" cy="793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30188" indent="-2301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Launches the “On-line” help for the page</a:t>
            </a:r>
          </a:p>
        </p:txBody>
      </p:sp>
      <p:pic>
        <p:nvPicPr>
          <p:cNvPr id="20" name="Picture 6" descr="papers-06 calcuator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95" y="2909323"/>
            <a:ext cx="75088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8131495" y="3093473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Online Help</a:t>
            </a:r>
          </a:p>
        </p:txBody>
      </p:sp>
    </p:spTree>
    <p:extLst>
      <p:ext uri="{BB962C8B-B14F-4D97-AF65-F5344CB8AC3E}">
        <p14:creationId xmlns:p14="http://schemas.microsoft.com/office/powerpoint/2010/main" val="41126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–Print Screen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0" t="3125" b="92065"/>
          <a:stretch/>
        </p:blipFill>
        <p:spPr bwMode="auto">
          <a:xfrm>
            <a:off x="3220122" y="1149621"/>
            <a:ext cx="7245255" cy="97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1"/>
          <p:cNvSpPr>
            <a:spLocks noChangeAspect="1" noChangeArrowheads="1"/>
          </p:cNvSpPr>
          <p:nvPr/>
        </p:nvSpPr>
        <p:spPr bwMode="auto">
          <a:xfrm rot="5400000">
            <a:off x="8763321" y="2166372"/>
            <a:ext cx="457200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826695" y="3214123"/>
            <a:ext cx="2514600" cy="1311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8" name="Picture 4" descr="blu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095" y="2909323"/>
            <a:ext cx="228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131495" y="3615760"/>
            <a:ext cx="2209800" cy="794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30188" indent="-2301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Launches the </a:t>
            </a:r>
            <a:r>
              <a:rPr lang="en-US" altLang="en-US" sz="1600" dirty="0" smtClean="0">
                <a:solidFill>
                  <a:schemeClr val="tx2"/>
                </a:solidFill>
              </a:rPr>
              <a:t>User / Implementer personalization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pic>
        <p:nvPicPr>
          <p:cNvPr id="20" name="Picture 6" descr="papers-06 calcuator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95" y="2909323"/>
            <a:ext cx="75088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8969695" y="3093473"/>
            <a:ext cx="1136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Arial Narrow" pitchFamily="34" charset="0"/>
              </a:rPr>
              <a:t>Preferences</a:t>
            </a:r>
            <a:endParaRPr lang="en-US" alt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510982"/>
            <a:ext cx="11622088" cy="1646605"/>
          </a:xfrm>
        </p:spPr>
        <p:txBody>
          <a:bodyPr/>
          <a:lstStyle/>
          <a:p>
            <a:r>
              <a:rPr lang="en-US" sz="1600" kern="0" dirty="0">
                <a:solidFill>
                  <a:schemeClr val="tx1"/>
                </a:solidFill>
              </a:rPr>
              <a:t>Quick Launch facilitates launching of activities by providing short Id (integer</a:t>
            </a:r>
            <a:r>
              <a:rPr lang="en-US" sz="1600" kern="0" dirty="0" smtClean="0">
                <a:solidFill>
                  <a:schemeClr val="tx1"/>
                </a:solidFill>
              </a:rPr>
              <a:t>)</a:t>
            </a:r>
          </a:p>
          <a:p>
            <a:endParaRPr lang="en-IN" sz="1600" kern="0" dirty="0">
              <a:solidFill>
                <a:schemeClr val="tx1"/>
              </a:solidFill>
            </a:endParaRPr>
          </a:p>
          <a:p>
            <a:endParaRPr lang="en-IN" sz="1600" kern="0" dirty="0" smtClean="0">
              <a:solidFill>
                <a:schemeClr val="tx1"/>
              </a:solidFill>
            </a:endParaRPr>
          </a:p>
          <a:p>
            <a:endParaRPr lang="en-IN" sz="1600" kern="0" dirty="0">
              <a:solidFill>
                <a:schemeClr val="tx1"/>
              </a:solidFill>
            </a:endParaRPr>
          </a:p>
          <a:p>
            <a:endParaRPr lang="en-US" sz="1600" kern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Quick Launch</a:t>
            </a:r>
            <a:endParaRPr lang="en-US" dirty="0"/>
          </a:p>
        </p:txBody>
      </p:sp>
      <p:sp>
        <p:nvSpPr>
          <p:cNvPr id="6" name="AutoShape 11"/>
          <p:cNvSpPr>
            <a:spLocks noChangeAspect="1" noChangeArrowheads="1"/>
          </p:cNvSpPr>
          <p:nvPr/>
        </p:nvSpPr>
        <p:spPr bwMode="auto">
          <a:xfrm rot="5400000">
            <a:off x="1264811" y="1759757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93127" y="2990850"/>
            <a:ext cx="7966364" cy="14711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0000" indent="-180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368300" indent="-2238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6223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863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100" kern="1200" dirty="0" smtClean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100" kern="1200" dirty="0">
                <a:solidFill>
                  <a:srgbClr val="605D5C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Short ids for activities can be configured by generating an xml file ‘quick launch config.xml’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Xml file will reside in web server under /../iis/plf_data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Short ids should be integers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Short ids can be set at application level </a:t>
            </a:r>
            <a:r>
              <a:rPr lang="en-US" sz="1600" kern="0" dirty="0" smtClean="0">
                <a:solidFill>
                  <a:schemeClr val="tx1"/>
                </a:solidFill>
              </a:rPr>
              <a:t>only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4" y="2131017"/>
            <a:ext cx="4879695" cy="81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08" y="1779370"/>
            <a:ext cx="2950391" cy="22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</a:t>
            </a:r>
            <a:r>
              <a:rPr lang="en-US" altLang="en-US" dirty="0" smtClean="0"/>
              <a:t>Change Context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964" y="1708595"/>
            <a:ext cx="6092825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900" kern="0" dirty="0"/>
              <a:t>Change </a:t>
            </a:r>
            <a:r>
              <a:rPr lang="en-US" kern="0" dirty="0"/>
              <a:t>context</a:t>
            </a:r>
            <a:r>
              <a:rPr lang="en-US" sz="1900" kern="0" dirty="0"/>
              <a:t> for the logged on user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/>
              <a:t>Role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/>
              <a:t>Org. Unit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/>
              <a:t>Language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78" y="4360066"/>
            <a:ext cx="39528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9555278" y="2645253"/>
            <a:ext cx="1979202" cy="486833"/>
          </a:xfrm>
          <a:prstGeom prst="wedgeRoundRectCallout">
            <a:avLst>
              <a:gd name="adj1" fmla="val -70192"/>
              <a:gd name="adj2" fmla="val 24570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Click on Change Context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5" name="AutoShape 11"/>
          <p:cNvSpPr>
            <a:spLocks noChangeAspect="1" noChangeArrowheads="1"/>
          </p:cNvSpPr>
          <p:nvPr/>
        </p:nvSpPr>
        <p:spPr bwMode="auto">
          <a:xfrm rot="5400000">
            <a:off x="7825634" y="3988806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9555278" y="1779370"/>
            <a:ext cx="1470300" cy="616683"/>
          </a:xfrm>
          <a:prstGeom prst="wedgeRoundRectCallout">
            <a:avLst>
              <a:gd name="adj1" fmla="val -69328"/>
              <a:gd name="adj2" fmla="val -9884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Click  here to </a:t>
            </a:r>
          </a:p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get options list</a:t>
            </a:r>
            <a:endParaRPr lang="en-US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59" y="1057314"/>
            <a:ext cx="2954898" cy="222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</a:t>
            </a:r>
            <a:r>
              <a:rPr lang="en-US" altLang="en-US" dirty="0" smtClean="0"/>
              <a:t>Change UI Preferences</a:t>
            </a:r>
            <a:endParaRPr lang="en-US" dirty="0"/>
          </a:p>
        </p:txBody>
      </p:sp>
      <p:sp>
        <p:nvSpPr>
          <p:cNvPr id="5" name="AutoShape 11"/>
          <p:cNvSpPr>
            <a:spLocks noChangeAspect="1" noChangeArrowheads="1"/>
          </p:cNvSpPr>
          <p:nvPr/>
        </p:nvSpPr>
        <p:spPr bwMode="auto">
          <a:xfrm rot="5400000">
            <a:off x="6167330" y="3412149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52" y="3801980"/>
            <a:ext cx="7485296" cy="275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899940" y="1924893"/>
            <a:ext cx="2516600" cy="486833"/>
          </a:xfrm>
          <a:prstGeom prst="wedgeRoundRectCallout">
            <a:avLst>
              <a:gd name="adj1" fmla="val -73207"/>
              <a:gd name="adj2" fmla="val -10325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ctr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Click on Setup UI Preferences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899940" y="961700"/>
            <a:ext cx="1470300" cy="616683"/>
          </a:xfrm>
          <a:prstGeom prst="wedgeRoundRectCallout">
            <a:avLst>
              <a:gd name="adj1" fmla="val -78829"/>
              <a:gd name="adj2" fmla="val 2512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Click  here to </a:t>
            </a:r>
          </a:p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get options list</a:t>
            </a:r>
            <a:endParaRPr lang="en-US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42" y="1057314"/>
            <a:ext cx="2954898" cy="222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</a:t>
            </a:r>
            <a:r>
              <a:rPr lang="en-US" altLang="en-US" dirty="0" smtClean="0"/>
              <a:t>Change Password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54" y="3783409"/>
            <a:ext cx="3981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391940" y="2400722"/>
            <a:ext cx="2516600" cy="486833"/>
          </a:xfrm>
          <a:prstGeom prst="wedgeRoundRectCallout">
            <a:avLst>
              <a:gd name="adj1" fmla="val -71665"/>
              <a:gd name="adj2" fmla="val -21117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ctr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Click on Change Password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470500" y="1148617"/>
            <a:ext cx="1470300" cy="616683"/>
          </a:xfrm>
          <a:prstGeom prst="wedgeRoundRectCallout">
            <a:avLst>
              <a:gd name="adj1" fmla="val -69328"/>
              <a:gd name="adj2" fmla="val -9884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Click  here to </a:t>
            </a:r>
          </a:p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get options list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5" name="AutoShape 11"/>
          <p:cNvSpPr>
            <a:spLocks noChangeAspect="1" noChangeArrowheads="1"/>
          </p:cNvSpPr>
          <p:nvPr/>
        </p:nvSpPr>
        <p:spPr bwMode="auto">
          <a:xfrm rot="5400000">
            <a:off x="5804607" y="3412149"/>
            <a:ext cx="358344" cy="384175"/>
          </a:xfrm>
          <a:prstGeom prst="rightArrow">
            <a:avLst>
              <a:gd name="adj1" fmla="val 38463"/>
              <a:gd name="adj2" fmla="val 34711"/>
            </a:avLst>
          </a:prstGeom>
          <a:gradFill rotWithShape="0">
            <a:gsLst>
              <a:gs pos="0">
                <a:srgbClr val="6699FF"/>
              </a:gs>
              <a:gs pos="100000">
                <a:srgbClr val="4465A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4355038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solidFill>
                  <a:schemeClr val="tx1"/>
                </a:solidFill>
              </a:rPr>
              <a:t>Pages can be invoked using: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626464"/>
                </a:solidFill>
              </a:rPr>
              <a:t>Hyperlink of “User Activity” under the “Business Component”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626464"/>
                </a:solidFill>
              </a:rPr>
              <a:t>Hyperlink of “User Activity” in the “Favorites” list of the “Home” page</a:t>
            </a:r>
          </a:p>
          <a:p>
            <a:pPr marL="342900" lvl="1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solidFill>
                  <a:schemeClr val="tx1"/>
                </a:solidFill>
              </a:rPr>
              <a:t>Forward navigation across pages can be accomplished by: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400" kern="0" dirty="0" smtClean="0">
                <a:solidFill>
                  <a:srgbClr val="626464"/>
                </a:solidFill>
              </a:rPr>
              <a:t>Hyperlinks</a:t>
            </a:r>
            <a:endParaRPr lang="en-US" sz="1400" kern="0" dirty="0">
              <a:solidFill>
                <a:srgbClr val="626464"/>
              </a:solidFill>
            </a:endParaRPr>
          </a:p>
          <a:p>
            <a:pPr marL="341313" lvl="1" indent="-341313" eaLnBrk="0" hangingPunct="0">
              <a:spcBef>
                <a:spcPct val="50000"/>
              </a:spcBef>
              <a:defRPr/>
            </a:pPr>
            <a:endParaRPr lang="en-US" sz="1900" kern="0" dirty="0">
              <a:solidFill>
                <a:srgbClr val="005395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626464"/>
                </a:solidFill>
              </a:rPr>
              <a:t>Data-hyperlinks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endParaRPr lang="en-US" sz="1600" kern="0" dirty="0">
              <a:solidFill>
                <a:srgbClr val="626464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endParaRPr lang="en-US" sz="1600" kern="0" dirty="0">
              <a:solidFill>
                <a:srgbClr val="626464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endParaRPr lang="en-US" sz="1600" kern="0" dirty="0">
              <a:solidFill>
                <a:srgbClr val="626464"/>
              </a:solidFill>
            </a:endParaRP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400" kern="0" dirty="0">
                <a:solidFill>
                  <a:srgbClr val="626464"/>
                </a:solidFill>
              </a:rPr>
              <a:t>“Help” icons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– Navigation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06" y="2542307"/>
            <a:ext cx="1900675" cy="25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13" y="3185676"/>
            <a:ext cx="2466634" cy="117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95" y="4615892"/>
            <a:ext cx="3794983" cy="38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35178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Hyperlink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Multiline Related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Will be positioned below a multiline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Would require one or more of the multiline rows to be selected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If linked page expects only one row to be selected and if multiple rows are selected in the multiline, then the last ordered record (among the selections made) will be considered.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Page Level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Ordered below the processing buttons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Exceptions in link positioning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“View File”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– Navigation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354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Data-hyperlinks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Used to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 Navigate for viewing the details of any entity</a:t>
            </a:r>
          </a:p>
          <a:p>
            <a:pPr lvl="3"/>
            <a:r>
              <a:rPr lang="en-US" altLang="en-US" dirty="0">
                <a:solidFill>
                  <a:schemeClr val="tx1"/>
                </a:solidFill>
              </a:rPr>
              <a:t>“View” of master record for entities</a:t>
            </a:r>
          </a:p>
          <a:p>
            <a:pPr lvl="3"/>
            <a:r>
              <a:rPr lang="en-US" altLang="en-US" dirty="0">
                <a:solidFill>
                  <a:schemeClr val="tx1"/>
                </a:solidFill>
              </a:rPr>
              <a:t>“View” of main page for transactions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Navigate to detail page from an entry page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– Navigation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2898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At the end of the session, participants will be able to: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Perform common functions in the solution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Navigate within the solution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Be familiar with the conventions used in the solution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Perform data entry as well as retrieve existing data, in application pages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Help pages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Provided in controls where the system expects a valid pre-defined data-item to be entered.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Help icon invokes a page where all the pre-defined records are available for selection.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Press “OK” button (or) double click the record to close the help page and retrieve the selected record(s) back to the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2" y="417855"/>
            <a:ext cx="10577071" cy="461665"/>
          </a:xfrm>
        </p:spPr>
        <p:txBody>
          <a:bodyPr/>
          <a:lstStyle/>
          <a:p>
            <a:r>
              <a:rPr lang="en-US" dirty="0"/>
              <a:t>User Interface – Navigation (Contd.) </a:t>
            </a:r>
          </a:p>
        </p:txBody>
      </p:sp>
    </p:spTree>
    <p:extLst>
      <p:ext uri="{BB962C8B-B14F-4D97-AF65-F5344CB8AC3E}">
        <p14:creationId xmlns:p14="http://schemas.microsoft.com/office/powerpoint/2010/main" val="29999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1236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Backward traversals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Accomplished by: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Closing the page using the “Close” common action button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Clicking on the User Interface name in trail bar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Invoking “OK” button in a “help” page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– Navigation (Contd.)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5194" y="903609"/>
            <a:ext cx="6742541" cy="5824995"/>
            <a:chOff x="-411163" y="83127"/>
            <a:chExt cx="13011151" cy="8768826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2" b="29208"/>
            <a:stretch/>
          </p:blipFill>
          <p:spPr bwMode="auto">
            <a:xfrm>
              <a:off x="-411163" y="83127"/>
              <a:ext cx="13011151" cy="486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52"/>
            <a:stretch/>
          </p:blipFill>
          <p:spPr bwMode="auto">
            <a:xfrm>
              <a:off x="-411163" y="4898212"/>
              <a:ext cx="13011151" cy="3953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en-US" dirty="0"/>
              <a:t>Page Content </a:t>
            </a:r>
            <a:endParaRPr lang="en-US" dirty="0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2886075" y="368010"/>
            <a:ext cx="1066800" cy="457200"/>
          </a:xfrm>
          <a:prstGeom prst="wedgeRectCallout">
            <a:avLst>
              <a:gd name="adj1" fmla="val 4308"/>
              <a:gd name="adj2" fmla="val 87399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Page Title</a:t>
            </a:r>
          </a:p>
        </p:txBody>
      </p:sp>
      <p:sp>
        <p:nvSpPr>
          <p:cNvPr id="7" name="AutoShape 22"/>
          <p:cNvSpPr>
            <a:spLocks noGrp="1" noChangeArrowheads="1"/>
          </p:cNvSpPr>
          <p:nvPr>
            <p:ph idx="1"/>
          </p:nvPr>
        </p:nvSpPr>
        <p:spPr bwMode="auto">
          <a:xfrm>
            <a:off x="6945455" y="399098"/>
            <a:ext cx="868509" cy="395023"/>
          </a:xfrm>
          <a:prstGeom prst="wedgeRectCallout">
            <a:avLst>
              <a:gd name="adj1" fmla="val -36014"/>
              <a:gd name="adj2" fmla="val 236438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Labels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4648200" y="368010"/>
            <a:ext cx="1581150" cy="457200"/>
          </a:xfrm>
          <a:prstGeom prst="wedgeRectCallout">
            <a:avLst>
              <a:gd name="adj1" fmla="val -78869"/>
              <a:gd name="adj2" fmla="val 221374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Display Control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221672" y="825209"/>
            <a:ext cx="1579419" cy="726499"/>
          </a:xfrm>
          <a:prstGeom prst="wedgeRectCallout">
            <a:avLst>
              <a:gd name="adj1" fmla="val 84663"/>
              <a:gd name="adj2" fmla="val 42062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Cluster Heading/Captions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21672" y="1639888"/>
            <a:ext cx="1579419" cy="457200"/>
          </a:xfrm>
          <a:prstGeom prst="wedgeRectCallout">
            <a:avLst>
              <a:gd name="adj1" fmla="val 155690"/>
              <a:gd name="adj2" fmla="val -14933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Mandatory Control, Text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21672" y="2904259"/>
            <a:ext cx="1579419" cy="457200"/>
          </a:xfrm>
          <a:prstGeom prst="wedgeRectCallout">
            <a:avLst>
              <a:gd name="adj1" fmla="val 160540"/>
              <a:gd name="adj2" fmla="val -21739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Drop down, Mandatory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21672" y="4059381"/>
            <a:ext cx="1579419" cy="457200"/>
          </a:xfrm>
          <a:prstGeom prst="wedgeRectCallout">
            <a:avLst>
              <a:gd name="adj1" fmla="val 175869"/>
              <a:gd name="adj2" fmla="val 31426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Editable Control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21671" y="2264065"/>
            <a:ext cx="1579418" cy="457200"/>
          </a:xfrm>
          <a:prstGeom prst="wedgeRectCallout">
            <a:avLst>
              <a:gd name="adj1" fmla="val 190663"/>
              <a:gd name="adj2" fmla="val -3223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Check box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21671" y="3464502"/>
            <a:ext cx="1579418" cy="457200"/>
          </a:xfrm>
          <a:prstGeom prst="wedgeRectCallout">
            <a:avLst>
              <a:gd name="adj1" fmla="val 159132"/>
              <a:gd name="adj2" fmla="val 35283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Editable numeric control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21672" y="4949970"/>
            <a:ext cx="1579419" cy="457200"/>
          </a:xfrm>
          <a:prstGeom prst="wedgeRectCallout">
            <a:avLst>
              <a:gd name="adj1" fmla="val 270981"/>
              <a:gd name="adj2" fmla="val 11433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Processing/Action Button</a:t>
            </a: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10508672" y="3921702"/>
            <a:ext cx="1475509" cy="752475"/>
          </a:xfrm>
          <a:prstGeom prst="wedgeRectCallout">
            <a:avLst>
              <a:gd name="adj1" fmla="val -210876"/>
              <a:gd name="adj2" fmla="val 17941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Help Enabled Control</a:t>
            </a: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221671" y="5813713"/>
            <a:ext cx="1579419" cy="752475"/>
          </a:xfrm>
          <a:prstGeom prst="wedgeRectCallout">
            <a:avLst>
              <a:gd name="adj1" fmla="val 89587"/>
              <a:gd name="adj2" fmla="val -4250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Section Collapse </a:t>
            </a:r>
            <a:r>
              <a:rPr lang="en-US" altLang="en-US" sz="1600" dirty="0" smtClean="0">
                <a:latin typeface="Arial Narrow" pitchFamily="34" charset="0"/>
              </a:rPr>
              <a:t>Option</a:t>
            </a:r>
            <a:endParaRPr lang="en-US" alt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8" y="1373042"/>
            <a:ext cx="9247616" cy="432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dirty="0"/>
              <a:t>Page Content </a:t>
            </a:r>
            <a:endParaRPr lang="en-US" dirty="0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193962" y="4588162"/>
            <a:ext cx="1537856" cy="457200"/>
          </a:xfrm>
          <a:prstGeom prst="wedgeRectCallout">
            <a:avLst>
              <a:gd name="adj1" fmla="val 66342"/>
              <a:gd name="adj2" fmla="val -8748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itchFamily="34" charset="0"/>
              </a:rPr>
              <a:t>Multiline (Grid)</a:t>
            </a: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193962" y="2145146"/>
            <a:ext cx="1537856" cy="457200"/>
          </a:xfrm>
          <a:prstGeom prst="wedgeRectCallout">
            <a:avLst>
              <a:gd name="adj1" fmla="val 232610"/>
              <a:gd name="adj2" fmla="val -41756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Narrow" pitchFamily="34" charset="0"/>
              </a:rPr>
              <a:t>Date &amp; Time Icon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10501745" y="3535793"/>
            <a:ext cx="1537856" cy="886692"/>
          </a:xfrm>
          <a:prstGeom prst="wedgeRectCallout">
            <a:avLst>
              <a:gd name="adj1" fmla="val -179828"/>
              <a:gd name="adj2" fmla="val 42572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 Narrow" pitchFamily="34" charset="0"/>
              </a:rPr>
              <a:t>Option to rename or delete columns (User level)</a:t>
            </a:r>
            <a:endParaRPr lang="en-US" altLang="en-US" sz="1600" dirty="0">
              <a:latin typeface="Arial Narrow" pitchFamily="34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93962" y="3534207"/>
            <a:ext cx="1537856" cy="597331"/>
          </a:xfrm>
          <a:prstGeom prst="wedgeRectCallout">
            <a:avLst>
              <a:gd name="adj1" fmla="val 211864"/>
              <a:gd name="adj2" fmla="val 85200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 Narrow" pitchFamily="34" charset="0"/>
              </a:rPr>
              <a:t>Option to default column values</a:t>
            </a:r>
            <a:endParaRPr lang="en-US" altLang="en-US" sz="1600" dirty="0">
              <a:latin typeface="Arial Narrow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922999" y="6126307"/>
            <a:ext cx="1537856" cy="597331"/>
          </a:xfrm>
          <a:prstGeom prst="wedgeRectCallout">
            <a:avLst>
              <a:gd name="adj1" fmla="val -9192"/>
              <a:gd name="adj2" fmla="val -34093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tIns="91440" bIns="9144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 Narrow" pitchFamily="34" charset="0"/>
              </a:rPr>
              <a:t>Option to filter data from multiline</a:t>
            </a:r>
            <a:endParaRPr lang="en-US" alt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4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314906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Text Area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Use “Tab” to move to the next editable control in the same line / next line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Mandatory fields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Will be displayed with label in Bold font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Conditionally Mandatory fields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Will be displayed as non-mandatory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Hot key ‘Alt + F’ will execute ‘Search’ function in all search pages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Controls that are enabled for multiple search criteria are labeled with *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97" y="1295400"/>
            <a:ext cx="9081228" cy="43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– Multiple Search Criteria</a:t>
            </a:r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660934" y="3475168"/>
            <a:ext cx="2436812" cy="669925"/>
          </a:xfrm>
          <a:prstGeom prst="wedgeRoundRectCallout">
            <a:avLst>
              <a:gd name="adj1" fmla="val -5598"/>
              <a:gd name="adj2" fmla="val -12906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* Used to indicate multiple values can be entered for search purposes</a:t>
            </a:r>
          </a:p>
        </p:txBody>
      </p:sp>
    </p:spTree>
    <p:extLst>
      <p:ext uri="{BB962C8B-B14F-4D97-AF65-F5344CB8AC3E}">
        <p14:creationId xmlns:p14="http://schemas.microsoft.com/office/powerpoint/2010/main" val="6653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47" y="3230929"/>
            <a:ext cx="2976227" cy="24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14988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Date &amp; Time Controls - Pop 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Invoke the Icon next to the control 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Press F2 when cursor is in editable </a:t>
            </a:r>
            <a:r>
              <a:rPr lang="en-US" altLang="en-US" dirty="0" smtClean="0">
                <a:solidFill>
                  <a:schemeClr val="tx1"/>
                </a:solidFill>
              </a:rPr>
              <a:t>controls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(Contd.)</a:t>
            </a:r>
            <a:endParaRPr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125204" y="2320304"/>
            <a:ext cx="2435225" cy="504825"/>
          </a:xfrm>
          <a:prstGeom prst="wedgeRoundRectCallout">
            <a:avLst>
              <a:gd name="adj1" fmla="val -52241"/>
              <a:gd name="adj2" fmla="val 16385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Dropdown helps in moving across years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74095" y="3608488"/>
            <a:ext cx="2436813" cy="504825"/>
          </a:xfrm>
          <a:prstGeom prst="wedgeRoundRectCallout">
            <a:avLst>
              <a:gd name="adj1" fmla="val 107278"/>
              <a:gd name="adj2" fmla="val -6272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Previous &amp; Next icons help in moving across months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81" y="2320304"/>
            <a:ext cx="672218" cy="65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78" y="3257274"/>
            <a:ext cx="2629087" cy="59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38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0" b="8395"/>
          <a:stretch/>
        </p:blipFill>
        <p:spPr bwMode="auto">
          <a:xfrm>
            <a:off x="1016193" y="1304747"/>
            <a:ext cx="9954565" cy="432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– State </a:t>
            </a:r>
            <a:r>
              <a:rPr lang="en-US" altLang="en-US" dirty="0" smtClean="0"/>
              <a:t>Processing</a:t>
            </a:r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396978" y="2815270"/>
            <a:ext cx="2436133" cy="826680"/>
          </a:xfrm>
          <a:prstGeom prst="wedgeRoundRectCallout">
            <a:avLst>
              <a:gd name="adj1" fmla="val 52663"/>
              <a:gd name="adj2" fmla="val -119990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Controls that drive behavior or data in another dependent control are identified with </a:t>
            </a:r>
            <a:r>
              <a:rPr lang="en-US" altLang="en-US" sz="1200" dirty="0" smtClean="0"/>
              <a:t>green color </a:t>
            </a:r>
            <a:r>
              <a:rPr lang="en-US" altLang="en-US" sz="1200" dirty="0"/>
              <a:t>background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6" b="8088"/>
          <a:stretch/>
        </p:blipFill>
        <p:spPr bwMode="auto">
          <a:xfrm>
            <a:off x="1016193" y="1324303"/>
            <a:ext cx="9954565" cy="434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9501681" y="3085175"/>
            <a:ext cx="2436133" cy="826680"/>
          </a:xfrm>
          <a:prstGeom prst="wedgeRoundRectCallout">
            <a:avLst>
              <a:gd name="adj1" fmla="val -34182"/>
              <a:gd name="adj2" fmla="val -13734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Based on the value selected in the previous control, values are derived in this combo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780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6" y="2051221"/>
            <a:ext cx="10998762" cy="165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2" y="417855"/>
            <a:ext cx="10577071" cy="461665"/>
          </a:xfrm>
        </p:spPr>
        <p:txBody>
          <a:bodyPr/>
          <a:lstStyle/>
          <a:p>
            <a:r>
              <a:rPr lang="en-US" dirty="0"/>
              <a:t>Page Content – Working with Grid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88950" y="1416050"/>
            <a:ext cx="901700" cy="469900"/>
          </a:xfrm>
          <a:prstGeom prst="wedgeRoundRectCallout">
            <a:avLst>
              <a:gd name="adj1" fmla="val -52962"/>
              <a:gd name="adj2" fmla="val 105527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First Record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692150" y="1416050"/>
            <a:ext cx="1397000" cy="469900"/>
          </a:xfrm>
          <a:prstGeom prst="wedgeRoundRectCallout">
            <a:avLst>
              <a:gd name="adj1" fmla="val -53401"/>
              <a:gd name="adj2" fmla="val 112162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Vertical Scroll- Previous Set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1094509" y="1420351"/>
            <a:ext cx="1346200" cy="469900"/>
          </a:xfrm>
          <a:prstGeom prst="wedgeRoundRectCallout">
            <a:avLst>
              <a:gd name="adj1" fmla="val -64076"/>
              <a:gd name="adj2" fmla="val 11756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Direct Access to Row</a:t>
            </a: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1416050" y="1420351"/>
            <a:ext cx="1346200" cy="469900"/>
          </a:xfrm>
          <a:prstGeom prst="wedgeRoundRectCallout">
            <a:avLst>
              <a:gd name="adj1" fmla="val -62017"/>
              <a:gd name="adj2" fmla="val 105775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Row count display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1767609" y="1428204"/>
            <a:ext cx="1346200" cy="469900"/>
          </a:xfrm>
          <a:prstGeom prst="wedgeRoundRectCallout">
            <a:avLst>
              <a:gd name="adj1" fmla="val -68192"/>
              <a:gd name="adj2" fmla="val 102827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Vertical scroll – Next set of row</a:t>
            </a: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2015008" y="1415847"/>
            <a:ext cx="1346200" cy="469900"/>
          </a:xfrm>
          <a:prstGeom prst="wedgeRoundRectCallout">
            <a:avLst>
              <a:gd name="adj1" fmla="val -76425"/>
              <a:gd name="adj2" fmla="val 105775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Last row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2243608" y="1417267"/>
            <a:ext cx="1117600" cy="469900"/>
          </a:xfrm>
          <a:prstGeom prst="wedgeRoundRectCallout">
            <a:avLst>
              <a:gd name="adj1" fmla="val -74395"/>
              <a:gd name="adj2" fmla="val 102827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Add new row</a:t>
            </a:r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>
            <a:off x="2480867" y="1417267"/>
            <a:ext cx="1117600" cy="469900"/>
          </a:xfrm>
          <a:prstGeom prst="wedgeRoundRectCallout">
            <a:avLst>
              <a:gd name="adj1" fmla="val -76875"/>
              <a:gd name="adj2" fmla="val 105775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Remove selected row</a:t>
            </a: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2688108" y="1417267"/>
            <a:ext cx="1117600" cy="469900"/>
          </a:xfrm>
          <a:prstGeom prst="wedgeRoundRectCallout">
            <a:avLst>
              <a:gd name="adj1" fmla="val -78114"/>
              <a:gd name="adj2" fmla="val 108724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Copy Append</a:t>
            </a: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>
            <a:off x="2943263" y="1417267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Cut and paste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3164358" y="1417548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Default Columns</a:t>
            </a:r>
            <a:endParaRPr lang="en-US" altLang="en-US" sz="1200" dirty="0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>
            <a:off x="3361208" y="1417548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Clear Defaults</a:t>
            </a:r>
            <a:endParaRPr lang="en-US" altLang="en-US" sz="1200" dirty="0"/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3576531" y="1417548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Filter Data</a:t>
            </a:r>
            <a:endParaRPr lang="en-US" altLang="en-US" sz="1200" dirty="0"/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3756280" y="1417548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Clear Filters</a:t>
            </a:r>
            <a:endParaRPr lang="en-US" altLang="en-US" sz="1200" dirty="0"/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>
            <a:off x="6988514" y="1403382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Show PDF</a:t>
            </a:r>
            <a:endParaRPr lang="en-US" altLang="en-US" sz="1200" dirty="0"/>
          </a:p>
        </p:txBody>
      </p:sp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7237896" y="1402195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Show Report</a:t>
            </a:r>
            <a:endParaRPr lang="en-US" altLang="en-US" sz="1200" dirty="0"/>
          </a:p>
        </p:txBody>
      </p:sp>
      <p:sp>
        <p:nvSpPr>
          <p:cNvPr id="39" name="AutoShape 18"/>
          <p:cNvSpPr>
            <a:spLocks noChangeArrowheads="1"/>
          </p:cNvSpPr>
          <p:nvPr/>
        </p:nvSpPr>
        <p:spPr bwMode="auto">
          <a:xfrm>
            <a:off x="7418006" y="1402190"/>
            <a:ext cx="1117600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Show Html</a:t>
            </a:r>
            <a:endParaRPr lang="en-US" altLang="en-US" sz="1200" dirty="0"/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7709525" y="1402770"/>
            <a:ext cx="1117600" cy="469900"/>
          </a:xfrm>
          <a:prstGeom prst="wedgeRoundRectCallout">
            <a:avLst>
              <a:gd name="adj1" fmla="val -94532"/>
              <a:gd name="adj2" fmla="val 11756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Export to Excel</a:t>
            </a:r>
            <a:endParaRPr lang="en-US" altLang="en-US" sz="1200" dirty="0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690425" y="1402765"/>
            <a:ext cx="1117600" cy="469900"/>
          </a:xfrm>
          <a:prstGeom prst="wedgeRoundRectCallout">
            <a:avLst>
              <a:gd name="adj1" fmla="val -79052"/>
              <a:gd name="adj2" fmla="val 12019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Export to CSV</a:t>
            </a:r>
            <a:endParaRPr lang="en-US" altLang="en-US" sz="1200" dirty="0"/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7856680" y="1416615"/>
            <a:ext cx="1117600" cy="469900"/>
          </a:xfrm>
          <a:prstGeom prst="wedgeRoundRectCallout">
            <a:avLst>
              <a:gd name="adj1" fmla="val -77947"/>
              <a:gd name="adj2" fmla="val 114940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Export to Text</a:t>
            </a:r>
            <a:endParaRPr lang="en-US" altLang="en-US" sz="1200" dirty="0"/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8092210" y="1406790"/>
            <a:ext cx="1117600" cy="469900"/>
          </a:xfrm>
          <a:prstGeom prst="wedgeRoundRectCallout">
            <a:avLst>
              <a:gd name="adj1" fmla="val -80158"/>
              <a:gd name="adj2" fmla="val 112310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Import Data</a:t>
            </a:r>
            <a:endParaRPr lang="en-US" altLang="en-US" sz="1200" dirty="0"/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8272320" y="1406785"/>
            <a:ext cx="1117600" cy="469900"/>
          </a:xfrm>
          <a:prstGeom prst="wedgeRoundRectCallout">
            <a:avLst>
              <a:gd name="adj1" fmla="val -81264"/>
              <a:gd name="adj2" fmla="val 122828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Show Chart</a:t>
            </a:r>
            <a:endParaRPr lang="en-US" altLang="en-US" sz="1200" dirty="0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8558635" y="1402190"/>
            <a:ext cx="1117600" cy="469900"/>
          </a:xfrm>
          <a:prstGeom prst="wedgeRoundRectCallout">
            <a:avLst>
              <a:gd name="adj1" fmla="val -82369"/>
              <a:gd name="adj2" fmla="val 122828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Save Personalize</a:t>
            </a:r>
            <a:endParaRPr lang="en-US" altLang="en-US" sz="1200" dirty="0"/>
          </a:p>
        </p:txBody>
      </p:sp>
      <p:sp>
        <p:nvSpPr>
          <p:cNvPr id="46" name="AutoShape 18"/>
          <p:cNvSpPr>
            <a:spLocks noChangeArrowheads="1"/>
          </p:cNvSpPr>
          <p:nvPr/>
        </p:nvSpPr>
        <p:spPr bwMode="auto">
          <a:xfrm>
            <a:off x="8724890" y="1402185"/>
            <a:ext cx="1117600" cy="469900"/>
          </a:xfrm>
          <a:prstGeom prst="wedgeRoundRectCallout">
            <a:avLst>
              <a:gd name="adj1" fmla="val -80158"/>
              <a:gd name="adj2" fmla="val 11493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Remove Personalize</a:t>
            </a:r>
            <a:endParaRPr lang="en-US" altLang="en-US" sz="1200" dirty="0"/>
          </a:p>
        </p:txBody>
      </p:sp>
      <p:sp>
        <p:nvSpPr>
          <p:cNvPr id="47" name="AutoShape 18"/>
          <p:cNvSpPr>
            <a:spLocks noChangeArrowheads="1"/>
          </p:cNvSpPr>
          <p:nvPr/>
        </p:nvSpPr>
        <p:spPr bwMode="auto">
          <a:xfrm>
            <a:off x="8918855" y="1402206"/>
            <a:ext cx="2178636" cy="469900"/>
          </a:xfrm>
          <a:prstGeom prst="wedgeRoundRectCallout">
            <a:avLst>
              <a:gd name="adj1" fmla="val -64878"/>
              <a:gd name="adj2" fmla="val 111672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Filter column: Option to delete or rename column</a:t>
            </a:r>
            <a:endParaRPr lang="en-US" altLang="en-US" sz="1200" dirty="0"/>
          </a:p>
        </p:txBody>
      </p:sp>
      <p:sp>
        <p:nvSpPr>
          <p:cNvPr id="48" name="AutoShape 18"/>
          <p:cNvSpPr>
            <a:spLocks noChangeArrowheads="1"/>
          </p:cNvSpPr>
          <p:nvPr/>
        </p:nvSpPr>
        <p:spPr bwMode="auto">
          <a:xfrm>
            <a:off x="9676235" y="1416615"/>
            <a:ext cx="1592127" cy="469900"/>
          </a:xfrm>
          <a:prstGeom prst="wedgeRoundRectCallout">
            <a:avLst>
              <a:gd name="adj1" fmla="val -86792"/>
              <a:gd name="adj2" fmla="val 117569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Select column to search </a:t>
            </a:r>
            <a:endParaRPr lang="en-US" altLang="en-US" sz="1200" dirty="0"/>
          </a:p>
        </p:txBody>
      </p:sp>
      <p:sp>
        <p:nvSpPr>
          <p:cNvPr id="49" name="AutoShape 18"/>
          <p:cNvSpPr>
            <a:spLocks noChangeArrowheads="1"/>
          </p:cNvSpPr>
          <p:nvPr/>
        </p:nvSpPr>
        <p:spPr bwMode="auto">
          <a:xfrm>
            <a:off x="10202708" y="1445713"/>
            <a:ext cx="1592127" cy="469900"/>
          </a:xfrm>
          <a:prstGeom prst="wedgeRoundRectCallout">
            <a:avLst>
              <a:gd name="adj1" fmla="val -32840"/>
              <a:gd name="adj2" fmla="val 88085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Enter search values</a:t>
            </a:r>
            <a:endParaRPr lang="en-US" altLang="en-US" sz="1200" dirty="0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26" y="2581275"/>
            <a:ext cx="80279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826996"/>
            <a:ext cx="11642725" cy="37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40" y="3268274"/>
            <a:ext cx="6267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7" y="2023850"/>
            <a:ext cx="11932912" cy="148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27"/>
          <p:cNvSpPr>
            <a:spLocks noChangeArrowheads="1"/>
          </p:cNvSpPr>
          <p:nvPr/>
        </p:nvSpPr>
        <p:spPr bwMode="auto">
          <a:xfrm>
            <a:off x="4793833" y="1760397"/>
            <a:ext cx="1117600" cy="526907"/>
          </a:xfrm>
          <a:prstGeom prst="wedgeRoundRectCallout">
            <a:avLst>
              <a:gd name="adj1" fmla="val -81560"/>
              <a:gd name="adj2" fmla="val 57598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Column Sort is enabled</a:t>
            </a:r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3425620" y="3752144"/>
            <a:ext cx="1192213" cy="482600"/>
          </a:xfrm>
          <a:prstGeom prst="wedgeRoundRectCallout">
            <a:avLst>
              <a:gd name="adj1" fmla="val -48441"/>
              <a:gd name="adj2" fmla="val -118602"/>
              <a:gd name="adj3" fmla="val 1666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Horizontal Scroll</a:t>
            </a:r>
          </a:p>
        </p:txBody>
      </p:sp>
    </p:spTree>
    <p:extLst>
      <p:ext uri="{BB962C8B-B14F-4D97-AF65-F5344CB8AC3E}">
        <p14:creationId xmlns:p14="http://schemas.microsoft.com/office/powerpoint/2010/main" val="6946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5" grpId="0" animBg="1"/>
      <p:bldP spid="55" grpId="1" animBg="1"/>
      <p:bldP spid="53" grpId="0" animBg="1"/>
      <p:bldP spid="5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4" y="1572121"/>
            <a:ext cx="11330440" cy="193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Content – Working with Grid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58602" y="2850503"/>
            <a:ext cx="1897351" cy="658813"/>
          </a:xfrm>
          <a:prstGeom prst="wedgeRoundRectCallout">
            <a:avLst>
              <a:gd name="adj1" fmla="val -45964"/>
              <a:gd name="adj2" fmla="val -124974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Click on the # to view the multiline record in a form.</a:t>
            </a:r>
            <a:endParaRPr lang="en-US" altLang="en-US" sz="12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3" y="1631291"/>
            <a:ext cx="11513398" cy="187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825389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Access the URL by: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Typing in IE’s Address control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Clicking on a shortcut for the URL on desktop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Clicking on a shortcut link in the “Favorites” list of IE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Ensure that the shortcuts have only the URL address</a:t>
            </a:r>
          </a:p>
          <a:p>
            <a:pPr lvl="3"/>
            <a:r>
              <a:rPr lang="en-US" altLang="en-US" sz="1600" dirty="0">
                <a:solidFill>
                  <a:schemeClr val="tx1"/>
                </a:solidFill>
              </a:rPr>
              <a:t>The htm page ref. needs to be removed if the “Add to Favorites” </a:t>
            </a:r>
          </a:p>
          <a:p>
            <a:pPr marL="635000" lvl="3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    option </a:t>
            </a:r>
            <a:r>
              <a:rPr lang="en-US" altLang="en-US" sz="1600" dirty="0">
                <a:solidFill>
                  <a:schemeClr val="tx1"/>
                </a:solidFill>
              </a:rPr>
              <a:t>is used to create the link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Accessing Ramco Aviation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58" y="976312"/>
            <a:ext cx="35814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0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3369" y="929076"/>
            <a:ext cx="11622088" cy="4154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Multiple Short Keys are enabled in </a:t>
            </a:r>
            <a:r>
              <a:rPr lang="en-US" altLang="en-US" dirty="0" smtClean="0">
                <a:solidFill>
                  <a:schemeClr val="tx1"/>
                </a:solidFill>
              </a:rPr>
              <a:t>Grid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– Working with Grid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2456"/>
              </p:ext>
            </p:extLst>
          </p:nvPr>
        </p:nvGraphicFramePr>
        <p:xfrm>
          <a:off x="915555" y="1343887"/>
          <a:ext cx="9364518" cy="5328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529"/>
                <a:gridCol w="2432776"/>
                <a:gridCol w="4882213"/>
              </a:tblGrid>
              <a:tr h="390393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3333CC"/>
                          </a:solidFill>
                        </a:rPr>
                        <a:t>Image</a:t>
                      </a:r>
                      <a:endParaRPr lang="en-US" sz="1200" baseline="0" dirty="0">
                        <a:solidFill>
                          <a:srgbClr val="3333CC"/>
                        </a:solidFill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3333CC"/>
                          </a:solidFill>
                        </a:rPr>
                        <a:t>Short Key</a:t>
                      </a:r>
                      <a:endParaRPr lang="en-US" sz="1200" baseline="0" dirty="0">
                        <a:solidFill>
                          <a:srgbClr val="3333CC"/>
                        </a:solidFill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3333CC"/>
                          </a:solidFill>
                        </a:rPr>
                        <a:t>Functionality</a:t>
                      </a:r>
                      <a:endParaRPr lang="en-US" sz="1400" b="1" baseline="0" dirty="0">
                        <a:solidFill>
                          <a:srgbClr val="3333CC"/>
                        </a:solidFill>
                      </a:endParaRPr>
                    </a:p>
                  </a:txBody>
                  <a:tcPr marL="91431" marR="91431" marT="45726" marB="45726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Insert</a:t>
                      </a: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Insert new row in grid</a:t>
                      </a:r>
                    </a:p>
                  </a:txBody>
                  <a:tcPr marL="91431" marR="91431" marT="45726" marB="45726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Delete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 selected row in grid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26" marB="45726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Ctrl + Y / F7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Copy and Insert selected row(s) in to the grid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Ctrl + X / F8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 and Insert selected row(s) in to the grid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Pageup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 to previous row set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Pagedown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 to next row set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 to last row set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 to first row set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p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 PDF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r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 report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h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 HTML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e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Export to excel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v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Export to csv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t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Export to text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I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 Data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c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 chart</a:t>
                      </a: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s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Save personalize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/>
                </a:tc>
              </a:tr>
              <a:tr h="274357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marL="91431" marR="91431" marT="45726" marB="45726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Shift + d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personalize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91" y="178203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08" y="209160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59" y="2350072"/>
            <a:ext cx="180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3" y="2613309"/>
            <a:ext cx="180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4" y="3171822"/>
            <a:ext cx="171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61" y="2903387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74" y="3432028"/>
            <a:ext cx="1714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98" y="3712582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61" y="399443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61" y="4266762"/>
            <a:ext cx="171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61" y="4548617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74" y="4825707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2" y="5084181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55" y="5375996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19" y="562927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68" y="587865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64" y="6155747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77" y="6418983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7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1"/>
          <a:stretch/>
        </p:blipFill>
        <p:spPr bwMode="auto">
          <a:xfrm>
            <a:off x="716337" y="2228588"/>
            <a:ext cx="7725103" cy="28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70980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Press Tab heading to navigate across tabs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2" y="387077"/>
            <a:ext cx="10577071" cy="492443"/>
          </a:xfrm>
        </p:spPr>
        <p:txBody>
          <a:bodyPr/>
          <a:lstStyle/>
          <a:p>
            <a:r>
              <a:rPr lang="en-US" altLang="en-US" sz="3200" dirty="0"/>
              <a:t>Page Content: Working with Tab Controls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89305" y="1761981"/>
            <a:ext cx="1263650" cy="201612"/>
            <a:chOff x="979" y="2352"/>
            <a:chExt cx="1373" cy="1440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979" y="2352"/>
              <a:ext cx="1373" cy="1440"/>
            </a:xfrm>
            <a:prstGeom prst="roundRect">
              <a:avLst>
                <a:gd name="adj" fmla="val 889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38100">
              <a:solidFill>
                <a:srgbClr val="FF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08" y="2640"/>
              <a:ext cx="1344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114300" indent="-1143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0000"/>
                </a:spcBef>
                <a:buClr>
                  <a:srgbClr val="FF0000"/>
                </a:buClr>
                <a:buSzPct val="65000"/>
                <a:buFontTx/>
                <a:buNone/>
              </a:pPr>
              <a:r>
                <a:rPr lang="en-US" altLang="en-US" sz="1000" dirty="0"/>
                <a:t>Active Tab</a:t>
              </a:r>
            </a:p>
          </p:txBody>
        </p:sp>
      </p:grpSp>
      <p:sp>
        <p:nvSpPr>
          <p:cNvPr id="9" name="Line 19"/>
          <p:cNvSpPr>
            <a:spLocks noChangeShapeType="1"/>
          </p:cNvSpPr>
          <p:nvPr/>
        </p:nvSpPr>
        <p:spPr bwMode="auto">
          <a:xfrm flipH="1" flipV="1">
            <a:off x="2402225" y="1977448"/>
            <a:ext cx="0" cy="177159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914093" y="6300788"/>
            <a:ext cx="1263650" cy="201613"/>
            <a:chOff x="979" y="2352"/>
            <a:chExt cx="1373" cy="1440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979" y="2352"/>
              <a:ext cx="1373" cy="1440"/>
            </a:xfrm>
            <a:prstGeom prst="roundRect">
              <a:avLst>
                <a:gd name="adj" fmla="val 889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38100">
              <a:solidFill>
                <a:srgbClr val="FFCCCC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08" y="2640"/>
              <a:ext cx="1344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114300" indent="-1143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0000"/>
                </a:spcBef>
                <a:buClr>
                  <a:srgbClr val="FF0000"/>
                </a:buClr>
                <a:buSzPct val="65000"/>
                <a:buFontTx/>
                <a:buNone/>
              </a:pPr>
              <a:r>
                <a:rPr lang="en-US" altLang="en-US" sz="1000" dirty="0"/>
                <a:t>Inactive Tab</a:t>
              </a:r>
            </a:p>
          </p:txBody>
        </p:sp>
      </p:grp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569856" y="3863044"/>
            <a:ext cx="976062" cy="24377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2559772" y="3905794"/>
            <a:ext cx="673604" cy="24293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8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Easy access of buttons and links on Right Click of Mouse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Content– Quick Access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2"/>
          <a:stretch/>
        </p:blipFill>
        <p:spPr bwMode="auto">
          <a:xfrm>
            <a:off x="1828800" y="1526547"/>
            <a:ext cx="8544393" cy="42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281124" y="2904745"/>
            <a:ext cx="818356" cy="567504"/>
          </a:xfrm>
          <a:prstGeom prst="wedgeRoundRectCallout">
            <a:avLst>
              <a:gd name="adj1" fmla="val 84298"/>
              <a:gd name="adj2" fmla="val -3598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Button tasks</a:t>
            </a:r>
            <a:endParaRPr lang="en-US" altLang="en-US" sz="12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528821" y="3647656"/>
            <a:ext cx="818356" cy="526764"/>
          </a:xfrm>
          <a:prstGeom prst="wedgeRoundRectCallout">
            <a:avLst>
              <a:gd name="adj1" fmla="val -170987"/>
              <a:gd name="adj2" fmla="val -29968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Link tasks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459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Page Content – </a:t>
            </a:r>
            <a:r>
              <a:rPr lang="en-US" altLang="en-US" dirty="0" smtClean="0"/>
              <a:t>Collapse &amp; Expand </a:t>
            </a:r>
            <a:r>
              <a:rPr lang="en-US" altLang="en-US" dirty="0"/>
              <a:t>Sections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7" b="8410"/>
          <a:stretch/>
        </p:blipFill>
        <p:spPr bwMode="auto">
          <a:xfrm>
            <a:off x="2011506" y="1148627"/>
            <a:ext cx="9983838" cy="44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 b="8019"/>
          <a:stretch/>
        </p:blipFill>
        <p:spPr bwMode="auto">
          <a:xfrm>
            <a:off x="2011506" y="1133734"/>
            <a:ext cx="9983838" cy="448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9902" y="1446691"/>
            <a:ext cx="1636712" cy="658813"/>
          </a:xfrm>
          <a:prstGeom prst="wedgeRoundRectCallout">
            <a:avLst>
              <a:gd name="adj1" fmla="val 64669"/>
              <a:gd name="adj2" fmla="val -2727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Invoke expand icon to </a:t>
            </a:r>
            <a:r>
              <a:rPr lang="en-US" altLang="en-US" sz="1200" dirty="0"/>
              <a:t>Collapse the section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9902" y="1458241"/>
            <a:ext cx="1636712" cy="658813"/>
          </a:xfrm>
          <a:prstGeom prst="wedgeRoundRectCallout">
            <a:avLst>
              <a:gd name="adj1" fmla="val 64669"/>
              <a:gd name="adj2" fmla="val -2727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Invoke </a:t>
            </a:r>
            <a:r>
              <a:rPr lang="en-US" altLang="en-US" sz="1200" dirty="0" smtClean="0"/>
              <a:t>Expand icon to expand </a:t>
            </a:r>
            <a:r>
              <a:rPr lang="en-US" altLang="en-US" sz="1200" dirty="0"/>
              <a:t>the section</a:t>
            </a:r>
          </a:p>
        </p:txBody>
      </p:sp>
    </p:spTree>
    <p:extLst>
      <p:ext uri="{BB962C8B-B14F-4D97-AF65-F5344CB8AC3E}">
        <p14:creationId xmlns:p14="http://schemas.microsoft.com/office/powerpoint/2010/main" val="39113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31353" r="2363" b="17009"/>
          <a:stretch/>
        </p:blipFill>
        <p:spPr bwMode="auto">
          <a:xfrm>
            <a:off x="1063486" y="1659500"/>
            <a:ext cx="7941365" cy="238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 Content</a:t>
            </a:r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034168" y="1659500"/>
            <a:ext cx="2459037" cy="874712"/>
          </a:xfrm>
          <a:prstGeom prst="wedgeRoundRectCallout">
            <a:avLst>
              <a:gd name="adj1" fmla="val -69429"/>
              <a:gd name="adj2" fmla="val 95227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Function key ‘F2’ on any edit control will launch the content in a pop-up window for easy readability </a:t>
            </a:r>
          </a:p>
        </p:txBody>
      </p:sp>
    </p:spTree>
    <p:extLst>
      <p:ext uri="{BB962C8B-B14F-4D97-AF65-F5344CB8AC3E}">
        <p14:creationId xmlns:p14="http://schemas.microsoft.com/office/powerpoint/2010/main" val="9261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31730" r="1610" b="17308"/>
          <a:stretch/>
        </p:blipFill>
        <p:spPr bwMode="auto">
          <a:xfrm>
            <a:off x="1055077" y="1595498"/>
            <a:ext cx="8538896" cy="251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Multiline Content in Tool tip</a:t>
            </a:r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482856" y="1725804"/>
            <a:ext cx="2459037" cy="686449"/>
          </a:xfrm>
          <a:prstGeom prst="wedgeRoundRectCallout">
            <a:avLst>
              <a:gd name="adj1" fmla="val -47634"/>
              <a:gd name="adj2" fmla="val 105634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Content of a cell in a multiline can be viewed over tool tip just by moving cursor on the cell</a:t>
            </a:r>
          </a:p>
        </p:txBody>
      </p:sp>
    </p:spTree>
    <p:extLst>
      <p:ext uri="{BB962C8B-B14F-4D97-AF65-F5344CB8AC3E}">
        <p14:creationId xmlns:p14="http://schemas.microsoft.com/office/powerpoint/2010/main" val="9179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8992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Application Messages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Displayed when any processing action initiated</a:t>
            </a:r>
          </a:p>
          <a:p>
            <a:pPr lvl="2"/>
            <a:r>
              <a:rPr lang="en-US" altLang="en-US" sz="1400" dirty="0">
                <a:solidFill>
                  <a:schemeClr val="tx1"/>
                </a:solidFill>
              </a:rPr>
              <a:t>Errors</a:t>
            </a:r>
          </a:p>
          <a:p>
            <a:pPr lvl="2"/>
            <a:r>
              <a:rPr lang="en-US" altLang="en-US" sz="1400" dirty="0">
                <a:solidFill>
                  <a:schemeClr val="tx1"/>
                </a:solidFill>
              </a:rPr>
              <a:t>Informational messages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System Messages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Incorrect Date/Time formats</a:t>
            </a:r>
          </a:p>
          <a:p>
            <a:pPr lvl="2"/>
            <a:r>
              <a:rPr lang="en-US" altLang="en-US" sz="1400" dirty="0">
                <a:solidFill>
                  <a:schemeClr val="tx1"/>
                </a:solidFill>
              </a:rPr>
              <a:t>Displayed when tabbing out of the date/time control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“Page not saved” warning messages</a:t>
            </a:r>
          </a:p>
          <a:p>
            <a:pPr lvl="2"/>
            <a:r>
              <a:rPr lang="en-US" altLang="en-US" sz="1600" dirty="0">
                <a:solidFill>
                  <a:schemeClr val="tx1"/>
                </a:solidFill>
              </a:rPr>
              <a:t>Displayed while executing a backward traversal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0" y="1612897"/>
            <a:ext cx="9709120" cy="440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Application Message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 (Contd.)</a:t>
            </a:r>
            <a:endParaRPr 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98571" y="3713595"/>
            <a:ext cx="1638300" cy="658813"/>
          </a:xfrm>
          <a:prstGeom prst="wedgeRoundRectCallout">
            <a:avLst>
              <a:gd name="adj1" fmla="val 63942"/>
              <a:gd name="adj2" fmla="val -14445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Error Messages always displayed in Pop-up window</a:t>
            </a:r>
          </a:p>
        </p:txBody>
      </p:sp>
    </p:spTree>
    <p:extLst>
      <p:ext uri="{BB962C8B-B14F-4D97-AF65-F5344CB8AC3E}">
        <p14:creationId xmlns:p14="http://schemas.microsoft.com/office/powerpoint/2010/main" val="39641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70" y="1101011"/>
            <a:ext cx="9544263" cy="443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 (Contd.)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77" y="5731420"/>
            <a:ext cx="507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861175" y="4814887"/>
            <a:ext cx="4040188" cy="1000125"/>
          </a:xfrm>
          <a:prstGeom prst="wedgeRoundRectCallout">
            <a:avLst>
              <a:gd name="adj1" fmla="val -44250"/>
              <a:gd name="adj2" fmla="val -68370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In Aircraft Maint. Exec. Business components multiple messages can be seen at a time using this expand </a:t>
            </a:r>
            <a:r>
              <a:rPr lang="en-US" altLang="en-US" sz="1200" dirty="0" smtClean="0"/>
              <a:t>icon. Error message information will also be available in the Message Center available at the screen bottom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4733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System Message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 (Contd.)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2" t="72115" r="854" b="2884"/>
          <a:stretch/>
        </p:blipFill>
        <p:spPr bwMode="auto">
          <a:xfrm>
            <a:off x="2363373" y="2082019"/>
            <a:ext cx="7455878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89452" y="2546252"/>
            <a:ext cx="3376246" cy="323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42842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Supply log-on credentials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User ID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Password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User ID is locked if no. of unsuccessful attempts exceed set limit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Password expiry limit</a:t>
            </a:r>
          </a:p>
          <a:p>
            <a:pPr lvl="3"/>
            <a:r>
              <a:rPr lang="en-US" altLang="en-US" sz="1600" dirty="0">
                <a:solidFill>
                  <a:schemeClr val="tx1"/>
                </a:solidFill>
              </a:rPr>
              <a:t>User is warned on login, during the alert period set 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Forgot Password link to reset the password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Additional Default log-on parameters for user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Default Role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Default Org. Unit/Location</a:t>
            </a:r>
          </a:p>
          <a:p>
            <a:pPr lvl="2"/>
            <a:r>
              <a:rPr lang="en-US" altLang="en-US" sz="1800" dirty="0">
                <a:solidFill>
                  <a:schemeClr val="tx1"/>
                </a:solidFill>
              </a:rPr>
              <a:t>Default Language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Log-on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7330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System Messages..</a:t>
            </a:r>
            <a:r>
              <a:rPr lang="en-US" altLang="en-US" dirty="0" err="1">
                <a:solidFill>
                  <a:schemeClr val="tx1"/>
                </a:solidFill>
              </a:rPr>
              <a:t>contd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Session time out expiry</a:t>
            </a:r>
          </a:p>
          <a:p>
            <a:pPr lvl="2"/>
            <a:r>
              <a:rPr lang="en-US" altLang="en-US" sz="1600" dirty="0">
                <a:solidFill>
                  <a:schemeClr val="tx1"/>
                </a:solidFill>
              </a:rPr>
              <a:t>The remaining time is always displayed on the screen.</a:t>
            </a:r>
          </a:p>
          <a:p>
            <a:pPr lvl="2"/>
            <a:r>
              <a:rPr lang="en-US" altLang="en-US" sz="1600" dirty="0">
                <a:solidFill>
                  <a:schemeClr val="tx1"/>
                </a:solidFill>
              </a:rPr>
              <a:t>When the expiry time is nearing, system will start flashing the same.</a:t>
            </a:r>
          </a:p>
          <a:p>
            <a:pPr lvl="2"/>
            <a:r>
              <a:rPr lang="en-US" altLang="en-US" sz="1600" dirty="0">
                <a:solidFill>
                  <a:schemeClr val="tx1"/>
                </a:solidFill>
              </a:rPr>
              <a:t>Countdown starts from the last request by the user to web server</a:t>
            </a:r>
          </a:p>
          <a:p>
            <a:pPr lvl="3"/>
            <a:r>
              <a:rPr lang="en-US" altLang="en-US" sz="1400" dirty="0">
                <a:solidFill>
                  <a:schemeClr val="tx1"/>
                </a:solidFill>
              </a:rPr>
              <a:t>Page launch, Processing actions</a:t>
            </a:r>
          </a:p>
          <a:p>
            <a:pPr lvl="3"/>
            <a:r>
              <a:rPr lang="en-US" altLang="en-US" sz="1400" dirty="0">
                <a:solidFill>
                  <a:schemeClr val="tx1"/>
                </a:solidFill>
              </a:rPr>
              <a:t>Does not recognize data entry actions</a:t>
            </a:r>
          </a:p>
          <a:p>
            <a:pPr lvl="3"/>
            <a:r>
              <a:rPr lang="en-US" altLang="en-US" sz="1400" dirty="0">
                <a:solidFill>
                  <a:schemeClr val="tx1"/>
                </a:solidFill>
              </a:rPr>
              <a:t>Auto log-off if no action is performed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 (Contd.)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Session Expiry Time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Messaging (Contd.)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"/>
          <a:stretch/>
        </p:blipFill>
        <p:spPr bwMode="auto">
          <a:xfrm>
            <a:off x="1758461" y="1589649"/>
            <a:ext cx="8935366" cy="48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82" y="6083642"/>
            <a:ext cx="1340245" cy="31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641022" y="5694876"/>
            <a:ext cx="2010923" cy="909403"/>
          </a:xfrm>
          <a:prstGeom prst="wedgeRoundRectCallout">
            <a:avLst>
              <a:gd name="adj1" fmla="val -31002"/>
              <a:gd name="adj2" fmla="val -85625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Displays Remaining time till automatic log out unless some action is performed</a:t>
            </a:r>
            <a:endParaRPr lang="en-US" altLang="en-US" sz="12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9314933" y="4994252"/>
            <a:ext cx="1378894" cy="466490"/>
          </a:xfrm>
          <a:prstGeom prst="wedgeRoundRectCallout">
            <a:avLst>
              <a:gd name="adj1" fmla="val -83876"/>
              <a:gd name="adj2" fmla="val 31643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System Time</a:t>
            </a:r>
            <a:endParaRPr lang="en-US" altLang="en-US" sz="1200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9303897" y="5869850"/>
            <a:ext cx="1627188" cy="812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301114" y="5594861"/>
            <a:ext cx="1850059" cy="488781"/>
          </a:xfrm>
          <a:prstGeom prst="wedgeRoundRectCallout">
            <a:avLst>
              <a:gd name="adj1" fmla="val 61201"/>
              <a:gd name="adj2" fmla="val -100570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Click here to Re-Activate Session.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85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17605 -0.151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62" y="1083282"/>
            <a:ext cx="9326112" cy="524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4154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IE </a:t>
            </a:r>
            <a:r>
              <a:rPr lang="en-US" altLang="en-US" dirty="0" smtClean="0"/>
              <a:t>Windows – Cont..</a:t>
            </a:r>
            <a:endParaRPr 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227751" y="2071822"/>
            <a:ext cx="3268663" cy="640002"/>
          </a:xfrm>
          <a:prstGeom prst="wedgeRoundRectCallout">
            <a:avLst>
              <a:gd name="adj1" fmla="val 53571"/>
              <a:gd name="adj2" fmla="val -17421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Click on New window icon to launch new application session in different window.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030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Chrysalis – Wizard Inbox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1" y="1132484"/>
            <a:ext cx="10183663" cy="572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321289" y="1546445"/>
            <a:ext cx="1889877" cy="383951"/>
          </a:xfrm>
          <a:prstGeom prst="wedgeRoundRectCallout">
            <a:avLst>
              <a:gd name="adj1" fmla="val 45396"/>
              <a:gd name="adj2" fmla="val -11063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Launch Wizard Inbox</a:t>
            </a:r>
            <a:endParaRPr lang="en-US" altLang="en-US" sz="12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328549" y="1553705"/>
            <a:ext cx="1889877" cy="383951"/>
          </a:xfrm>
          <a:prstGeom prst="wedgeRoundRectCallout">
            <a:avLst>
              <a:gd name="adj1" fmla="val -85781"/>
              <a:gd name="adj2" fmla="val 12157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Launch Wizard Inbox</a:t>
            </a:r>
            <a:endParaRPr lang="en-US" alt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18427" r="70731" b="51523"/>
          <a:stretch/>
        </p:blipFill>
        <p:spPr bwMode="auto">
          <a:xfrm>
            <a:off x="2328549" y="2220686"/>
            <a:ext cx="1882617" cy="17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717655" y="2220686"/>
            <a:ext cx="1889877" cy="383951"/>
          </a:xfrm>
          <a:prstGeom prst="wedgeRoundRectCallout">
            <a:avLst>
              <a:gd name="adj1" fmla="val -84396"/>
              <a:gd name="adj2" fmla="val -72827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Search messages</a:t>
            </a:r>
            <a:endParaRPr lang="en-US" altLang="en-US" sz="12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8498626" y="3107964"/>
            <a:ext cx="1889877" cy="383951"/>
          </a:xfrm>
          <a:prstGeom prst="wedgeRoundRectCallout">
            <a:avLst>
              <a:gd name="adj1" fmla="val 68436"/>
              <a:gd name="adj2" fmla="val 2778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Delete message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468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Chrysalis - Wizards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16" y="1055260"/>
            <a:ext cx="10321019" cy="58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328549" y="2410048"/>
            <a:ext cx="1889877" cy="383951"/>
          </a:xfrm>
          <a:prstGeom prst="wedgeRoundRectCallout">
            <a:avLst>
              <a:gd name="adj1" fmla="val -90540"/>
              <a:gd name="adj2" fmla="val 7082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Launch Wizards menu</a:t>
            </a:r>
            <a:endParaRPr lang="en-US" altLang="en-US" sz="12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473214" y="4981139"/>
            <a:ext cx="1889877" cy="383951"/>
          </a:xfrm>
          <a:prstGeom prst="wedgeRoundRectCallout">
            <a:avLst>
              <a:gd name="adj1" fmla="val -73644"/>
              <a:gd name="adj2" fmla="val 40580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Launch the Wizard</a:t>
            </a:r>
            <a:endParaRPr lang="en-US" altLang="en-US" sz="12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163292" y="3265714"/>
            <a:ext cx="1889877" cy="526479"/>
          </a:xfrm>
          <a:prstGeom prst="wedgeRoundRectCallout">
            <a:avLst>
              <a:gd name="adj1" fmla="val 58112"/>
              <a:gd name="adj2" fmla="val 19660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Launch an activity within a Wizard</a:t>
            </a:r>
            <a:endParaRPr lang="en-US" altLang="en-US" sz="1200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88686" y="1662563"/>
            <a:ext cx="1351854" cy="383951"/>
          </a:xfrm>
          <a:prstGeom prst="wedgeRoundRectCallout">
            <a:avLst>
              <a:gd name="adj1" fmla="val 71096"/>
              <a:gd name="adj2" fmla="val 6704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System Wizards</a:t>
            </a:r>
            <a:endParaRPr lang="en-US" altLang="en-US" sz="12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670895" y="1470587"/>
            <a:ext cx="1205183" cy="383951"/>
          </a:xfrm>
          <a:prstGeom prst="wedgeRoundRectCallout">
            <a:avLst>
              <a:gd name="adj1" fmla="val -87072"/>
              <a:gd name="adj2" fmla="val 10899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User Wizards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82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Chrysalis – Menu Map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81" y="1026205"/>
            <a:ext cx="10388184" cy="584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819876" y="1626419"/>
            <a:ext cx="1371600" cy="381000"/>
          </a:xfrm>
          <a:prstGeom prst="wedgeRoundRectCallout">
            <a:avLst>
              <a:gd name="adj1" fmla="val -53820"/>
              <a:gd name="adj2" fmla="val 83755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 charset="0"/>
              </a:rPr>
              <a:t>Menu Category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807359" y="5706261"/>
            <a:ext cx="1828800" cy="533400"/>
          </a:xfrm>
          <a:prstGeom prst="wedgeRoundRectCallout">
            <a:avLst>
              <a:gd name="adj1" fmla="val -82817"/>
              <a:gd name="adj2" fmla="val -8977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 charset="0"/>
              </a:rPr>
              <a:t>Activities mapped to Menu Group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643086" y="4070730"/>
            <a:ext cx="1066800" cy="381000"/>
          </a:xfrm>
          <a:prstGeom prst="wedgeRoundRectCallout">
            <a:avLst>
              <a:gd name="adj1" fmla="val -141035"/>
              <a:gd name="adj2" fmla="val 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 charset="0"/>
              </a:rPr>
              <a:t>Menu Group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320938" y="2793999"/>
            <a:ext cx="1889877" cy="383951"/>
          </a:xfrm>
          <a:prstGeom prst="wedgeRoundRectCallout">
            <a:avLst>
              <a:gd name="adj1" fmla="val -90540"/>
              <a:gd name="adj2" fmla="val 7082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Launch Menu Map</a:t>
            </a:r>
            <a:endParaRPr lang="en-US" altLang="en-US" sz="1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709886" y="4798566"/>
            <a:ext cx="1828800" cy="533400"/>
          </a:xfrm>
          <a:prstGeom prst="wedgeRoundRectCallout">
            <a:avLst>
              <a:gd name="adj1" fmla="val -101484"/>
              <a:gd name="adj2" fmla="val -14343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Click the icon to launch the activity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Chrysalis – User Defined Favourites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44" y="1033292"/>
            <a:ext cx="10360093" cy="582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387129" y="2572043"/>
            <a:ext cx="1670136" cy="575927"/>
          </a:xfrm>
          <a:prstGeom prst="wedgeRoundRectCallout">
            <a:avLst>
              <a:gd name="adj1" fmla="val -71340"/>
              <a:gd name="adj2" fmla="val -9172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Activities in the </a:t>
            </a:r>
            <a:r>
              <a:rPr lang="en-US" altLang="en-US" sz="1200" dirty="0" err="1" smtClean="0"/>
              <a:t>favourites</a:t>
            </a:r>
            <a:r>
              <a:rPr lang="en-US" altLang="en-US" sz="1200" dirty="0" smtClean="0"/>
              <a:t> group</a:t>
            </a:r>
            <a:endParaRPr lang="en-US" altLang="en-US" sz="12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189349" y="1639435"/>
            <a:ext cx="1889877" cy="383951"/>
          </a:xfrm>
          <a:prstGeom prst="wedgeRoundRectCallout">
            <a:avLst>
              <a:gd name="adj1" fmla="val -90540"/>
              <a:gd name="adj2" fmla="val 7082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Favourites Group</a:t>
            </a:r>
            <a:endParaRPr lang="en-US" altLang="en-US" sz="1200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23069" y="3759635"/>
            <a:ext cx="1889877" cy="383951"/>
          </a:xfrm>
          <a:prstGeom prst="wedgeRoundRectCallout">
            <a:avLst>
              <a:gd name="adj1" fmla="val -72876"/>
              <a:gd name="adj2" fmla="val -53926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Launch Favourites</a:t>
            </a:r>
            <a:endParaRPr lang="en-US" altLang="en-US" sz="12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721247" y="1447460"/>
            <a:ext cx="1889877" cy="383951"/>
          </a:xfrm>
          <a:prstGeom prst="wedgeRoundRectCallout">
            <a:avLst>
              <a:gd name="adj1" fmla="val 43860"/>
              <a:gd name="adj2" fmla="val -10684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Launch Favourites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210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Chrysalis – Menu Tag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80" y="1042992"/>
            <a:ext cx="10342840" cy="581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218182" y="4444660"/>
            <a:ext cx="1889877" cy="383951"/>
          </a:xfrm>
          <a:prstGeom prst="wedgeRoundRectCallout">
            <a:avLst>
              <a:gd name="adj1" fmla="val -80808"/>
              <a:gd name="adj2" fmla="val -57830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Launch Menu Tag </a:t>
            </a:r>
            <a:endParaRPr lang="en-US" altLang="en-US" sz="12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910582" y="1781289"/>
            <a:ext cx="1889877" cy="383951"/>
          </a:xfrm>
          <a:prstGeom prst="wedgeRoundRectCallout">
            <a:avLst>
              <a:gd name="adj1" fmla="val -62225"/>
              <a:gd name="adj2" fmla="val -19528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Launch Menu Tag </a:t>
            </a:r>
            <a:endParaRPr lang="en-US" altLang="en-US" sz="12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259900" y="2565059"/>
            <a:ext cx="1889877" cy="555511"/>
          </a:xfrm>
          <a:prstGeom prst="wedgeRoundRectCallout">
            <a:avLst>
              <a:gd name="adj1" fmla="val -77635"/>
              <a:gd name="adj2" fmla="val -72815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 smtClean="0"/>
              <a:t>Frequently  launched Activities</a:t>
            </a:r>
            <a:endParaRPr lang="en-US" altLang="en-US" sz="1200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86925" y="5863771"/>
            <a:ext cx="1889877" cy="510611"/>
          </a:xfrm>
          <a:prstGeom prst="wedgeRoundRectCallout">
            <a:avLst>
              <a:gd name="adj1" fmla="val 43860"/>
              <a:gd name="adj2" fmla="val 82605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Displays activities in rows / Columns</a:t>
            </a:r>
            <a:endParaRPr lang="en-US" altLang="en-US" sz="12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188404" y="5608465"/>
            <a:ext cx="1889877" cy="510611"/>
          </a:xfrm>
          <a:prstGeom prst="wedgeRoundRectCallout">
            <a:avLst>
              <a:gd name="adj1" fmla="val -46714"/>
              <a:gd name="adj2" fmla="val 143604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Sorting options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363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Chrysalis – Work Area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25"/>
          <a:stretch/>
        </p:blipFill>
        <p:spPr bwMode="auto">
          <a:xfrm>
            <a:off x="1114270" y="1043132"/>
            <a:ext cx="10342590" cy="39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80" y="3146026"/>
            <a:ext cx="2843389" cy="109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141071" y="1787141"/>
            <a:ext cx="1889877" cy="535225"/>
          </a:xfrm>
          <a:prstGeom prst="wedgeRoundRectCallout">
            <a:avLst>
              <a:gd name="adj1" fmla="val -55468"/>
              <a:gd name="adj2" fmla="val -133668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Click here to create a new </a:t>
            </a:r>
            <a:r>
              <a:rPr lang="en-US" altLang="en-US" sz="1200" dirty="0" err="1" smtClean="0"/>
              <a:t>Workarea</a:t>
            </a:r>
            <a:endParaRPr lang="en-US" altLang="en-US" sz="12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293471" y="4273022"/>
            <a:ext cx="1889877" cy="535225"/>
          </a:xfrm>
          <a:prstGeom prst="wedgeRoundRectCallout">
            <a:avLst>
              <a:gd name="adj1" fmla="val -55468"/>
              <a:gd name="adj2" fmla="val -133668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Create a new </a:t>
            </a:r>
            <a:r>
              <a:rPr lang="en-US" altLang="en-US" sz="1200" dirty="0" err="1" smtClean="0"/>
              <a:t>Workarea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855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Chrysalis – Work Area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23"/>
          <a:stretch/>
        </p:blipFill>
        <p:spPr bwMode="auto">
          <a:xfrm>
            <a:off x="775031" y="1721733"/>
            <a:ext cx="10349973" cy="220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824079" y="3208015"/>
            <a:ext cx="1889877" cy="386028"/>
          </a:xfrm>
          <a:prstGeom prst="wedgeRoundRectCallout">
            <a:avLst>
              <a:gd name="adj1" fmla="val -55468"/>
              <a:gd name="adj2" fmla="val -133668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Created </a:t>
            </a:r>
            <a:r>
              <a:rPr lang="en-US" altLang="en-US" sz="1200" dirty="0" err="1" smtClean="0"/>
              <a:t>Workareas</a:t>
            </a:r>
            <a:endParaRPr lang="en-US" altLang="en-US" sz="12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072641" y="3191521"/>
            <a:ext cx="1889877" cy="535225"/>
          </a:xfrm>
          <a:prstGeom prst="wedgeRoundRectCallout">
            <a:avLst>
              <a:gd name="adj1" fmla="val 47185"/>
              <a:gd name="adj2" fmla="val -117507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Click to toggle to workarea_1</a:t>
            </a:r>
            <a:endParaRPr lang="en-US" altLang="en-US" sz="12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872022" y="2313376"/>
            <a:ext cx="1530516" cy="394266"/>
          </a:xfrm>
          <a:prstGeom prst="wedgeRoundRectCallout">
            <a:avLst>
              <a:gd name="adj1" fmla="val -76253"/>
              <a:gd name="adj2" fmla="val -15494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Current </a:t>
            </a:r>
            <a:r>
              <a:rPr lang="en-US" altLang="en-US" sz="1200" dirty="0" err="1" smtClean="0"/>
              <a:t>Workarea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7649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738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Helps to Reset the password by answering the password reminder question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Actions: Forgot Password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09" y="3060596"/>
            <a:ext cx="6200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3" y="2327171"/>
            <a:ext cx="35909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6"/>
          <p:cNvSpPr>
            <a:spLocks noChangeArrowheads="1"/>
          </p:cNvSpPr>
          <p:nvPr/>
        </p:nvSpPr>
        <p:spPr bwMode="auto">
          <a:xfrm rot="16200000">
            <a:off x="4619697" y="3064275"/>
            <a:ext cx="273050" cy="811791"/>
          </a:xfrm>
          <a:prstGeom prst="downArrow">
            <a:avLst>
              <a:gd name="adj1" fmla="val 50000"/>
              <a:gd name="adj2" fmla="val 498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Chrysalis – Implementer Personalization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12" y="1050324"/>
            <a:ext cx="10329799" cy="580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034728" y="785933"/>
            <a:ext cx="2323476" cy="896187"/>
          </a:xfrm>
          <a:prstGeom prst="wedgeRoundRectCallout">
            <a:avLst>
              <a:gd name="adj1" fmla="val 78904"/>
              <a:gd name="adj2" fmla="val 19844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Click here to personalize.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Displays user / implementer personalization based on access rights.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359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9"/>
          <a:stretch/>
        </p:blipFill>
        <p:spPr bwMode="auto">
          <a:xfrm>
            <a:off x="1215491" y="1026826"/>
            <a:ext cx="10371593" cy="425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456348" y="3636459"/>
            <a:ext cx="1889877" cy="535225"/>
          </a:xfrm>
          <a:prstGeom prst="wedgeRoundRectCallout">
            <a:avLst>
              <a:gd name="adj1" fmla="val -64653"/>
              <a:gd name="adj2" fmla="val -41887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Select the Control to be personalized</a:t>
            </a:r>
            <a:endParaRPr lang="en-US" altLang="en-US" sz="1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76" y="2619759"/>
            <a:ext cx="28479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305774" y="2829277"/>
            <a:ext cx="1613959" cy="267612"/>
          </a:xfrm>
          <a:prstGeom prst="wedgeRoundRectCallout">
            <a:avLst>
              <a:gd name="adj1" fmla="val -70078"/>
              <a:gd name="adj2" fmla="val 578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Show / hide control</a:t>
            </a:r>
            <a:endParaRPr lang="en-US" altLang="en-US" sz="1200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803487" y="2979053"/>
            <a:ext cx="1726669" cy="420012"/>
          </a:xfrm>
          <a:prstGeom prst="wedgeRoundRectCallout">
            <a:avLst>
              <a:gd name="adj1" fmla="val 61606"/>
              <a:gd name="adj2" fmla="val 2915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Editable / display only control</a:t>
            </a:r>
            <a:endParaRPr lang="en-US" altLang="en-US" sz="12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643361" y="3249793"/>
            <a:ext cx="1916115" cy="267612"/>
          </a:xfrm>
          <a:prstGeom prst="wedgeRoundRectCallout">
            <a:avLst>
              <a:gd name="adj1" fmla="val -70078"/>
              <a:gd name="adj2" fmla="val 578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Change control caption</a:t>
            </a:r>
            <a:endParaRPr lang="en-US" altLang="en-US" sz="1200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228151" y="3468178"/>
            <a:ext cx="1313396" cy="472765"/>
          </a:xfrm>
          <a:prstGeom prst="wedgeRoundRectCallout">
            <a:avLst>
              <a:gd name="adj1" fmla="val 60659"/>
              <a:gd name="adj2" fmla="val -33370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Make a control mandatory</a:t>
            </a:r>
            <a:endParaRPr lang="en-US" altLang="en-US" sz="1200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591653" y="3687905"/>
            <a:ext cx="1916115" cy="493320"/>
          </a:xfrm>
          <a:prstGeom prst="wedgeRoundRectCallout">
            <a:avLst>
              <a:gd name="adj1" fmla="val -70078"/>
              <a:gd name="adj2" fmla="val 5782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Error message to be thrown if control is blank</a:t>
            </a:r>
            <a:endParaRPr lang="en-US" altLang="en-US" sz="12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8602296" y="1628160"/>
            <a:ext cx="1354140" cy="493320"/>
          </a:xfrm>
          <a:prstGeom prst="wedgeRoundRectCallout">
            <a:avLst>
              <a:gd name="adj1" fmla="val 74081"/>
              <a:gd name="adj2" fmla="val -57934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Click save  to update</a:t>
            </a:r>
            <a:endParaRPr lang="en-US" altLang="en-US" sz="1200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Chrysalis – Implementer Personalization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3" r="7698" b="23685"/>
          <a:stretch/>
        </p:blipFill>
        <p:spPr bwMode="auto">
          <a:xfrm>
            <a:off x="1160804" y="1669171"/>
            <a:ext cx="9608796" cy="236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60803" y="3225313"/>
            <a:ext cx="2001683" cy="555331"/>
          </a:xfrm>
          <a:prstGeom prst="wedgeRoundRectCallout">
            <a:avLst>
              <a:gd name="adj1" fmla="val 44875"/>
              <a:gd name="adj2" fmla="val -97441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Control caption modified and made mandatory</a:t>
            </a:r>
            <a:endParaRPr lang="en-US" altLang="en-US" sz="12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Chrysalis – Implementer Personalization</a:t>
            </a:r>
            <a:endParaRPr 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54831" y="1891883"/>
            <a:ext cx="2001683" cy="394897"/>
          </a:xfrm>
          <a:prstGeom prst="wedgeRoundRectCallout">
            <a:avLst>
              <a:gd name="adj1" fmla="val -58"/>
              <a:gd name="adj2" fmla="val 122470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Section Name modified</a:t>
            </a:r>
            <a:endParaRPr lang="en-US" altLang="en-US" sz="12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8916714" y="1891883"/>
            <a:ext cx="1679904" cy="602955"/>
          </a:xfrm>
          <a:prstGeom prst="wedgeRoundRectCallout">
            <a:avLst>
              <a:gd name="adj1" fmla="val -73272"/>
              <a:gd name="adj2" fmla="val 7993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Control is made Display only</a:t>
            </a:r>
            <a:endParaRPr lang="en-US" altLang="en-US" sz="1200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916711" y="3225313"/>
            <a:ext cx="2001683" cy="555331"/>
          </a:xfrm>
          <a:prstGeom prst="wedgeRoundRectCallout">
            <a:avLst>
              <a:gd name="adj1" fmla="val -65959"/>
              <a:gd name="adj2" fmla="val -106470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dirty="0">
                <a:latin typeface="Arial" charset="0"/>
              </a:rPr>
              <a:t>User Defined Detail – 2 is hidden</a:t>
            </a:r>
          </a:p>
        </p:txBody>
      </p:sp>
    </p:spTree>
    <p:extLst>
      <p:ext uri="{BB962C8B-B14F-4D97-AF65-F5344CB8AC3E}">
        <p14:creationId xmlns:p14="http://schemas.microsoft.com/office/powerpoint/2010/main" val="251743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80" y="1122614"/>
            <a:ext cx="2954898" cy="222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Action Buttons – </a:t>
            </a:r>
            <a:r>
              <a:rPr lang="en-US" altLang="en-US" dirty="0" smtClean="0"/>
              <a:t>Change UI Preferences</a:t>
            </a:r>
            <a:endParaRPr lang="en-US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470500" y="2938231"/>
            <a:ext cx="1470300" cy="351069"/>
          </a:xfrm>
          <a:prstGeom prst="wedgeRoundRectCallout">
            <a:avLst>
              <a:gd name="adj1" fmla="val -70985"/>
              <a:gd name="adj2" fmla="val 10785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ctr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Click on Logout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470500" y="1148617"/>
            <a:ext cx="1470300" cy="616683"/>
          </a:xfrm>
          <a:prstGeom prst="wedgeRoundRectCallout">
            <a:avLst>
              <a:gd name="adj1" fmla="val -69328"/>
              <a:gd name="adj2" fmla="val -9884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Click  here to </a:t>
            </a:r>
          </a:p>
          <a:p>
            <a:pPr marL="457200" indent="-457200" eaLnBrk="0" hangingPunct="0">
              <a:spcBef>
                <a:spcPct val="0"/>
              </a:spcBef>
            </a:pPr>
            <a:r>
              <a:rPr lang="en-US" altLang="en-US" sz="1200" dirty="0" smtClean="0">
                <a:latin typeface="Arial" charset="0"/>
              </a:rPr>
              <a:t>get options list</a:t>
            </a:r>
            <a:endParaRPr lang="en-US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4154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Application Logout screen</a:t>
            </a:r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269345" y="6000318"/>
            <a:ext cx="2314575" cy="617537"/>
          </a:xfrm>
          <a:prstGeom prst="wedgeRoundRectCallout">
            <a:avLst>
              <a:gd name="adj1" fmla="val -47645"/>
              <a:gd name="adj2" fmla="val -712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Logout </a:t>
            </a:r>
            <a:r>
              <a:rPr lang="en-US" altLang="en-US" sz="2000" dirty="0"/>
              <a:t>Page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1454071"/>
            <a:ext cx="10428514" cy="442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2039" y="6542927"/>
            <a:ext cx="28440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Helvetica" pitchFamily="34" charset="0"/>
              </a:rPr>
              <a:t>© Ramco Systems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32320" y="4953006"/>
            <a:ext cx="5547360" cy="1000125"/>
          </a:xfrm>
          <a:prstGeom prst="round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7902573" y="5095881"/>
            <a:ext cx="2857500" cy="714375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94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0142" y="1039912"/>
            <a:ext cx="11622088" cy="19666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722" y="417855"/>
            <a:ext cx="10577071" cy="461665"/>
          </a:xfrm>
        </p:spPr>
        <p:txBody>
          <a:bodyPr/>
          <a:lstStyle/>
          <a:p>
            <a:r>
              <a:rPr lang="en-US" altLang="en-US" dirty="0"/>
              <a:t>User Interface Organization</a:t>
            </a:r>
            <a:endParaRPr lang="en-US" dirty="0"/>
          </a:p>
        </p:txBody>
      </p:sp>
      <p:pic>
        <p:nvPicPr>
          <p:cNvPr id="4" name="Picture 8" descr="blu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3019" r="7666" b="23625"/>
          <a:stretch>
            <a:fillRect/>
          </a:stretch>
        </p:blipFill>
        <p:spPr bwMode="auto">
          <a:xfrm>
            <a:off x="4696720" y="2262188"/>
            <a:ext cx="16764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lu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3019" r="7666" b="23625"/>
          <a:stretch>
            <a:fillRect/>
          </a:stretch>
        </p:blipFill>
        <p:spPr bwMode="auto">
          <a:xfrm>
            <a:off x="4544320" y="2362200"/>
            <a:ext cx="1676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91920" y="3397250"/>
            <a:ext cx="3810000" cy="132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DD4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4447340" y="2532063"/>
            <a:ext cx="1676400" cy="795337"/>
            <a:chOff x="976" y="2859"/>
            <a:chExt cx="1056" cy="501"/>
          </a:xfrm>
        </p:grpSpPr>
        <p:pic>
          <p:nvPicPr>
            <p:cNvPr id="9" name="Picture 14" descr="blue 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1" t="13019" r="7666" b="23625"/>
            <a:stretch>
              <a:fillRect/>
            </a:stretch>
          </p:blipFill>
          <p:spPr bwMode="auto">
            <a:xfrm>
              <a:off x="976" y="2859"/>
              <a:ext cx="1056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1072" y="2955"/>
              <a:ext cx="86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Business</a:t>
              </a:r>
              <a:r>
                <a:rPr lang="en-US" altLang="en-US">
                  <a:solidFill>
                    <a:schemeClr val="bg1"/>
                  </a:solidFill>
                </a:rPr>
                <a:t> </a:t>
              </a:r>
              <a:r>
                <a:rPr lang="en-US" altLang="en-US" sz="1600">
                  <a:solidFill>
                    <a:schemeClr val="bg1"/>
                  </a:solidFill>
                </a:rPr>
                <a:t>Components</a:t>
              </a:r>
            </a:p>
          </p:txBody>
        </p:sp>
      </p:grpSp>
      <p:pic>
        <p:nvPicPr>
          <p:cNvPr id="11" name="Picture 18" descr="green squar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8682" r="7846" b="6366"/>
          <a:stretch>
            <a:fillRect/>
          </a:stretch>
        </p:blipFill>
        <p:spPr bwMode="auto">
          <a:xfrm>
            <a:off x="3814070" y="4852988"/>
            <a:ext cx="3473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972820" y="5054600"/>
            <a:ext cx="31623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3" name="Picture 21" descr="green squar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8682" r="7846" b="6366"/>
          <a:stretch>
            <a:fillRect/>
          </a:stretch>
        </p:blipFill>
        <p:spPr bwMode="auto">
          <a:xfrm>
            <a:off x="3966470" y="4945063"/>
            <a:ext cx="3473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-746818" y="4678363"/>
            <a:ext cx="3162301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5" name="Picture 24" descr="green squar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8682" r="7846" b="6366"/>
          <a:stretch>
            <a:fillRect/>
          </a:stretch>
        </p:blipFill>
        <p:spPr bwMode="auto">
          <a:xfrm>
            <a:off x="4174290" y="5070475"/>
            <a:ext cx="3473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4277620" y="5272088"/>
            <a:ext cx="31623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04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049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User Interfaces 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6601720" y="3778250"/>
            <a:ext cx="1582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User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Access Rights</a:t>
            </a:r>
          </a:p>
        </p:txBody>
      </p:sp>
      <p:pic>
        <p:nvPicPr>
          <p:cNvPr id="18" name="Picture 28" descr="blu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3019" r="7666" b="23625"/>
          <a:stretch>
            <a:fillRect/>
          </a:stretch>
        </p:blipFill>
        <p:spPr bwMode="auto">
          <a:xfrm>
            <a:off x="4599740" y="1117600"/>
            <a:ext cx="1676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4696720" y="1270000"/>
            <a:ext cx="1371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Business Process</a:t>
            </a:r>
          </a:p>
        </p:txBody>
      </p: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4544320" y="3624263"/>
            <a:ext cx="1676400" cy="795337"/>
            <a:chOff x="976" y="2859"/>
            <a:chExt cx="1056" cy="501"/>
          </a:xfrm>
        </p:grpSpPr>
        <p:pic>
          <p:nvPicPr>
            <p:cNvPr id="21" name="Picture 38" descr="blue 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1" t="13019" r="7666" b="23625"/>
            <a:stretch>
              <a:fillRect/>
            </a:stretch>
          </p:blipFill>
          <p:spPr bwMode="auto">
            <a:xfrm>
              <a:off x="976" y="2859"/>
              <a:ext cx="1056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1072" y="2955"/>
              <a:ext cx="86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User Activities</a:t>
              </a:r>
            </a:p>
          </p:txBody>
        </p:sp>
      </p:grpSp>
      <p:sp>
        <p:nvSpPr>
          <p:cNvPr id="23" name="AutoShape 40"/>
          <p:cNvSpPr>
            <a:spLocks noChangeAspect="1" noChangeArrowheads="1"/>
          </p:cNvSpPr>
          <p:nvPr/>
        </p:nvSpPr>
        <p:spPr bwMode="auto">
          <a:xfrm rot="5400000">
            <a:off x="5226009" y="1994694"/>
            <a:ext cx="457200" cy="227012"/>
          </a:xfrm>
          <a:prstGeom prst="rightArrow">
            <a:avLst>
              <a:gd name="adj1" fmla="val 38463"/>
              <a:gd name="adj2" fmla="val 58741"/>
            </a:avLst>
          </a:prstGeom>
          <a:gradFill rotWithShape="0">
            <a:gsLst>
              <a:gs pos="0">
                <a:srgbClr val="A9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" name="AutoShape 41"/>
          <p:cNvSpPr>
            <a:spLocks noChangeAspect="1" noChangeArrowheads="1"/>
          </p:cNvSpPr>
          <p:nvPr/>
        </p:nvSpPr>
        <p:spPr bwMode="auto">
          <a:xfrm rot="5400000">
            <a:off x="5115027" y="3352006"/>
            <a:ext cx="457200" cy="227013"/>
          </a:xfrm>
          <a:prstGeom prst="rightArrow">
            <a:avLst>
              <a:gd name="adj1" fmla="val 38463"/>
              <a:gd name="adj2" fmla="val 58741"/>
            </a:avLst>
          </a:prstGeom>
          <a:gradFill rotWithShape="0">
            <a:gsLst>
              <a:gs pos="0">
                <a:srgbClr val="A9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5" name="AutoShape 42"/>
          <p:cNvSpPr>
            <a:spLocks noChangeAspect="1" noChangeArrowheads="1"/>
          </p:cNvSpPr>
          <p:nvPr/>
        </p:nvSpPr>
        <p:spPr bwMode="auto">
          <a:xfrm rot="5400000">
            <a:off x="5038827" y="4655343"/>
            <a:ext cx="457200" cy="227013"/>
          </a:xfrm>
          <a:prstGeom prst="rightArrow">
            <a:avLst>
              <a:gd name="adj1" fmla="val 38463"/>
              <a:gd name="adj2" fmla="val 58741"/>
            </a:avLst>
          </a:prstGeom>
          <a:gradFill rotWithShape="0">
            <a:gsLst>
              <a:gs pos="0">
                <a:srgbClr val="A9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26" name="Group 37"/>
          <p:cNvGrpSpPr>
            <a:grpSpLocks/>
          </p:cNvGrpSpPr>
          <p:nvPr/>
        </p:nvGrpSpPr>
        <p:grpSpPr bwMode="auto">
          <a:xfrm>
            <a:off x="4391920" y="3776663"/>
            <a:ext cx="1676400" cy="795337"/>
            <a:chOff x="976" y="2859"/>
            <a:chExt cx="1056" cy="501"/>
          </a:xfrm>
        </p:grpSpPr>
        <p:pic>
          <p:nvPicPr>
            <p:cNvPr id="27" name="Picture 38" descr="blue 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1" t="13019" r="7666" b="23625"/>
            <a:stretch>
              <a:fillRect/>
            </a:stretch>
          </p:blipFill>
          <p:spPr bwMode="auto">
            <a:xfrm>
              <a:off x="976" y="2859"/>
              <a:ext cx="1056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072" y="2955"/>
              <a:ext cx="86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User Activities</a:t>
              </a:r>
            </a:p>
          </p:txBody>
        </p:sp>
      </p:grp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4294940" y="3886200"/>
            <a:ext cx="1676400" cy="795338"/>
            <a:chOff x="976" y="2859"/>
            <a:chExt cx="1056" cy="501"/>
          </a:xfrm>
        </p:grpSpPr>
        <p:pic>
          <p:nvPicPr>
            <p:cNvPr id="30" name="Picture 38" descr="blue 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1" t="13019" r="7666" b="23625"/>
            <a:stretch>
              <a:fillRect/>
            </a:stretch>
          </p:blipFill>
          <p:spPr bwMode="auto">
            <a:xfrm>
              <a:off x="976" y="2859"/>
              <a:ext cx="1056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1072" y="2955"/>
              <a:ext cx="86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User Activities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9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1492716"/>
          </a:xfr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tx1"/>
                </a:solidFill>
                <a:latin typeface="+mn-lt"/>
                <a:cs typeface="Arial" pitchFamily="34" charset="0"/>
              </a:rPr>
              <a:t>Three primary windows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626464"/>
                </a:solidFill>
              </a:rPr>
              <a:t>Login Page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626464"/>
                </a:solidFill>
              </a:rPr>
              <a:t>Home Page</a:t>
            </a:r>
          </a:p>
          <a:p>
            <a:pPr marL="742950" lvl="1" indent="-285750" eaLnBrk="0" hangingPunct="0">
              <a:spcBef>
                <a:spcPct val="5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626464"/>
                </a:solidFill>
              </a:rPr>
              <a:t>Main Page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Organization (contd..)</a:t>
            </a:r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197600" y="5951538"/>
            <a:ext cx="2314575" cy="617537"/>
          </a:xfrm>
          <a:prstGeom prst="wedgeRoundRectCallout">
            <a:avLst>
              <a:gd name="adj1" fmla="val -47645"/>
              <a:gd name="adj2" fmla="val -7129"/>
              <a:gd name="adj3" fmla="val 16667"/>
            </a:avLst>
          </a:prstGeom>
          <a:solidFill>
            <a:srgbClr val="FFFF66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Login Page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30" y="1659988"/>
            <a:ext cx="9502899" cy="406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2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012" y="1039912"/>
            <a:ext cx="11622088" cy="2031325"/>
          </a:xfrm>
        </p:spPr>
        <p:txBody>
          <a:bodyPr/>
          <a:lstStyle/>
          <a:p>
            <a:r>
              <a:rPr lang="en-US" sz="2400" dirty="0">
                <a:solidFill>
                  <a:srgbClr val="00B0F0"/>
                </a:solidFill>
                <a:latin typeface="+mn-lt"/>
                <a:cs typeface="Arial" pitchFamily="34" charset="0"/>
              </a:rPr>
              <a:t>Home </a:t>
            </a:r>
            <a:r>
              <a:rPr lang="en-US" sz="2400" dirty="0" smtClean="0">
                <a:solidFill>
                  <a:srgbClr val="00B0F0"/>
                </a:solidFill>
                <a:latin typeface="+mn-lt"/>
                <a:cs typeface="Arial" pitchFamily="34" charset="0"/>
              </a:rPr>
              <a:t>Page</a:t>
            </a:r>
          </a:p>
          <a:p>
            <a:pPr lvl="1"/>
            <a:r>
              <a:rPr lang="en-IN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Wizard</a:t>
            </a:r>
          </a:p>
          <a:p>
            <a:pPr lvl="1"/>
            <a:r>
              <a:rPr lang="en-IN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Workspace</a:t>
            </a:r>
          </a:p>
          <a:p>
            <a:pPr lvl="1"/>
            <a:r>
              <a:rPr lang="en-IN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Activity</a:t>
            </a:r>
          </a:p>
          <a:p>
            <a:pPr lvl="1"/>
            <a:r>
              <a:rPr lang="en-IN" sz="1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Blank Page</a:t>
            </a:r>
            <a:endParaRPr lang="en-US" sz="16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4446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Interface Organization (contd..)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23" y="1567542"/>
            <a:ext cx="9138784" cy="51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ramco colou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AE0E3"/>
      </a:accent1>
      <a:accent2>
        <a:srgbClr val="00B0F0"/>
      </a:accent2>
      <a:accent3>
        <a:srgbClr val="989898"/>
      </a:accent3>
      <a:accent4>
        <a:srgbClr val="89C75F"/>
      </a:accent4>
      <a:accent5>
        <a:srgbClr val="F1B117"/>
      </a:accent5>
      <a:accent6>
        <a:srgbClr val="DB4E3B"/>
      </a:accent6>
      <a:hlink>
        <a:srgbClr val="0000FF"/>
      </a:hlink>
      <a:folHlink>
        <a:srgbClr val="800080"/>
      </a:folHlink>
    </a:clrScheme>
    <a:fontScheme name="ramco font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ank.pot [Compatibility Mode]" id="{4410ECBD-384E-43E1-BEA0-BCE8017993E6}" vid="{A73745EB-3077-4D03-ACFF-0985CF8CB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3346</TotalTime>
  <Words>2019</Words>
  <Application>Microsoft Office PowerPoint</Application>
  <PresentationFormat>Custom</PresentationFormat>
  <Paragraphs>440</Paragraphs>
  <Slides>65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blank</vt:lpstr>
      <vt:lpstr>Common Conventions Ramco Aviation Solution – R5.8</vt:lpstr>
      <vt:lpstr>Agenda</vt:lpstr>
      <vt:lpstr>Course Objective</vt:lpstr>
      <vt:lpstr>Accessing Ramco Aviation</vt:lpstr>
      <vt:lpstr>Log-on</vt:lpstr>
      <vt:lpstr>Common Actions: Forgot Password</vt:lpstr>
      <vt:lpstr>User Interface Organization</vt:lpstr>
      <vt:lpstr>User Interface Organization (contd..)</vt:lpstr>
      <vt:lpstr>User Interface Organization (contd..)</vt:lpstr>
      <vt:lpstr>User Interface Organization (contd..)</vt:lpstr>
      <vt:lpstr>User Interface Organization (contd..)</vt:lpstr>
      <vt:lpstr>User Interface Organization (contd..)</vt:lpstr>
      <vt:lpstr>User Interface Organization (contd..)</vt:lpstr>
      <vt:lpstr>Navigation</vt:lpstr>
      <vt:lpstr>Navigation</vt:lpstr>
      <vt:lpstr>Common Action Buttons </vt:lpstr>
      <vt:lpstr>Common Action Buttons (contd..)</vt:lpstr>
      <vt:lpstr>Common Action Buttons –Print Screen</vt:lpstr>
      <vt:lpstr>Common Action Buttons –Print Screen</vt:lpstr>
      <vt:lpstr>Common Action Buttons –Print Screen</vt:lpstr>
      <vt:lpstr>Common Action Buttons –Print Screen</vt:lpstr>
      <vt:lpstr>Common Action Buttons –Print Screen</vt:lpstr>
      <vt:lpstr>Common Action Buttons – Quick Launch</vt:lpstr>
      <vt:lpstr>Common Action Buttons – Change Context</vt:lpstr>
      <vt:lpstr>Common Action Buttons – Change UI Preferences</vt:lpstr>
      <vt:lpstr>Common Action Buttons – Change Password</vt:lpstr>
      <vt:lpstr>User Interface – Navigation</vt:lpstr>
      <vt:lpstr>User Interface – Navigation (Contd.)</vt:lpstr>
      <vt:lpstr>User Interface – Navigation (Contd.)</vt:lpstr>
      <vt:lpstr>User Interface – Navigation (Contd.) </vt:lpstr>
      <vt:lpstr>User Interface – Navigation (Contd.) </vt:lpstr>
      <vt:lpstr>Page Content </vt:lpstr>
      <vt:lpstr>Page Content </vt:lpstr>
      <vt:lpstr>Page Content (Contd.)</vt:lpstr>
      <vt:lpstr>Page Content – Multiple Search Criteria</vt:lpstr>
      <vt:lpstr>Page Content (Contd.)</vt:lpstr>
      <vt:lpstr>Page Content – State Processing</vt:lpstr>
      <vt:lpstr>Page Content – Working with Grid</vt:lpstr>
      <vt:lpstr>Page Content – Working with Grid</vt:lpstr>
      <vt:lpstr>Page Content – Working with Grid</vt:lpstr>
      <vt:lpstr>Page Content: Working with Tab Controls</vt:lpstr>
      <vt:lpstr>Page Content– Quick Access</vt:lpstr>
      <vt:lpstr>Page Content – Collapse &amp; Expand Sections</vt:lpstr>
      <vt:lpstr>Control Content</vt:lpstr>
      <vt:lpstr>Multiline Content in Tool tip</vt:lpstr>
      <vt:lpstr>Messaging</vt:lpstr>
      <vt:lpstr>Messaging (Contd.)</vt:lpstr>
      <vt:lpstr>Messaging (Contd.)</vt:lpstr>
      <vt:lpstr>Messaging (Contd.)</vt:lpstr>
      <vt:lpstr>Messaging (Contd.)</vt:lpstr>
      <vt:lpstr>Messaging (Contd.)</vt:lpstr>
      <vt:lpstr>Multiple IE Windows – Cont..</vt:lpstr>
      <vt:lpstr>Chrysalis – Wizard Inbox</vt:lpstr>
      <vt:lpstr>Chrysalis - Wizards</vt:lpstr>
      <vt:lpstr>Chrysalis – Menu Map</vt:lpstr>
      <vt:lpstr>Chrysalis – User Defined Favourites</vt:lpstr>
      <vt:lpstr>Chrysalis – Menu Tag</vt:lpstr>
      <vt:lpstr>Chrysalis – Work Area</vt:lpstr>
      <vt:lpstr>Chrysalis – Work Area</vt:lpstr>
      <vt:lpstr>Chrysalis – Implementer Personalization</vt:lpstr>
      <vt:lpstr>Chrysalis – Implementer Personalization</vt:lpstr>
      <vt:lpstr>Chrysalis – Implementer Personalization</vt:lpstr>
      <vt:lpstr>Common Action Buttons – Change UI Preferences</vt:lpstr>
      <vt:lpstr>Application Logout screen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</dc:creator>
  <cp:lastModifiedBy>Kanimozhi M</cp:lastModifiedBy>
  <cp:revision>518</cp:revision>
  <dcterms:created xsi:type="dcterms:W3CDTF">2014-04-28T04:57:09Z</dcterms:created>
  <dcterms:modified xsi:type="dcterms:W3CDTF">2018-05-03T05:59:15Z</dcterms:modified>
</cp:coreProperties>
</file>