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0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66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07" r:id="rId5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513">
          <p15:clr>
            <a:srgbClr val="A4A3A4"/>
          </p15:clr>
        </p15:guide>
        <p15:guide id="4" pos="1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4C4C4C"/>
    <a:srgbClr val="F1B117"/>
    <a:srgbClr val="89C75F"/>
    <a:srgbClr val="00B0F0"/>
    <a:srgbClr val="C00000"/>
    <a:srgbClr val="000000"/>
    <a:srgbClr val="00CCFF"/>
    <a:srgbClr val="605D5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4316" autoAdjust="0"/>
  </p:normalViewPr>
  <p:slideViewPr>
    <p:cSldViewPr snapToGrid="0">
      <p:cViewPr varScale="1">
        <p:scale>
          <a:sx n="65" d="100"/>
          <a:sy n="65" d="100"/>
        </p:scale>
        <p:origin x="-984" y="-114"/>
      </p:cViewPr>
      <p:guideLst>
        <p:guide orient="horz" pos="2160"/>
        <p:guide orient="horz" pos="513"/>
        <p:guide pos="3839"/>
        <p:guide pos="140"/>
      </p:guideLst>
    </p:cSldViewPr>
  </p:slideViewPr>
  <p:outlineViewPr>
    <p:cViewPr>
      <p:scale>
        <a:sx n="33" d="100"/>
        <a:sy n="33" d="100"/>
      </p:scale>
      <p:origin x="0" y="1834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01FF9-6180-4FA8-8512-13972C7E8CA8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1FCBE-EC74-433F-8CF2-B6C599A5F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p1647\Desktop\ppt_coverpage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990600"/>
            <a:ext cx="1004093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US" sz="4200" kern="1200" dirty="0">
                <a:solidFill>
                  <a:srgbClr val="00B0F0"/>
                </a:solidFill>
                <a:latin typeface="Arial" pitchFamily="34" charset="0"/>
                <a:ea typeface="Adobe Myungjo Std M" pitchFamily="18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1794302"/>
            <a:ext cx="1005522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100" kern="1200" dirty="0">
                <a:solidFill>
                  <a:srgbClr val="605D5C"/>
                </a:solidFill>
                <a:latin typeface="Arial" pitchFamily="34" charset="0"/>
                <a:ea typeface="Adobe Myungjo Std M" pitchFamily="18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2039" y="6542927"/>
            <a:ext cx="1253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</a:rPr>
              <a:t>© Ramco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4012" y="6535579"/>
            <a:ext cx="11970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Eras Md BT" pitchFamily="34" charset="0"/>
              </a:rPr>
              <a:t>www.ramco.com</a:t>
            </a:r>
            <a:endParaRPr lang="en-US" sz="1000" dirty="0">
              <a:solidFill>
                <a:schemeClr val="bg1"/>
              </a:solidFill>
              <a:latin typeface="Eras Md BT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2913" y="804864"/>
            <a:ext cx="104212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1" y="6505912"/>
            <a:ext cx="12188825" cy="352088"/>
          </a:xfrm>
          <a:prstGeom prst="rect">
            <a:avLst/>
          </a:prstGeom>
          <a:solidFill>
            <a:srgbClr val="6D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 userDrawn="1"/>
        </p:nvSpPr>
        <p:spPr>
          <a:xfrm>
            <a:off x="174075" y="6558846"/>
            <a:ext cx="1554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© Ramco Systems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0721640" y="6558846"/>
            <a:ext cx="13703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400" rtl="0" eaLnBrk="1" latinLnBrk="0" hangingPunct="1"/>
            <a:r>
              <a:rPr lang="en-US" sz="1000" b="1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rPr>
              <a:t>www.ramco.com</a:t>
            </a:r>
            <a:endParaRPr lang="en-US" sz="1000" b="1" kern="1200" dirty="0">
              <a:solidFill>
                <a:schemeClr val="bg1"/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820067" y="5574795"/>
            <a:ext cx="866733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Prepared by :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820066" y="5831454"/>
            <a:ext cx="485733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Date :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8733468" y="5574795"/>
            <a:ext cx="2114055" cy="1615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buNone/>
              <a:defRPr lang="en-US" sz="105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buNone/>
              <a:defRPr lang="en-IN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8251050" y="5827607"/>
            <a:ext cx="256173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algn="l" defTabSz="914400" rtl="0" eaLnBrk="1" latinLnBrk="0" hangingPunct="1">
              <a:buNone/>
              <a:defRPr lang="en-US" sz="105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buNone/>
              <a:defRPr lang="en-IN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039" y="6542927"/>
            <a:ext cx="28440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</a:rPr>
              <a:t>© Ramco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14012" y="6535579"/>
            <a:ext cx="2031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Eras Md BT" pitchFamily="34" charset="0"/>
              </a:rPr>
              <a:t>www.ramco.com</a:t>
            </a:r>
            <a:endParaRPr lang="en-US" sz="1000" dirty="0">
              <a:solidFill>
                <a:schemeClr val="bg1"/>
              </a:solidFill>
              <a:latin typeface="Eras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9666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368300" indent="-223838" algn="l" defTabSz="914400" rtl="0" eaLnBrk="1" latinLnBrk="0" hangingPunct="1"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622300" indent="-228600" algn="l" defTabSz="914400" rtl="0" eaLnBrk="1" latinLnBrk="0" hangingPunct="1"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863600" indent="-228600" algn="l" defTabSz="914400" rtl="0" eaLnBrk="1" latinLnBrk="0" hangingPunct="1"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143000" indent="-228600" algn="l" defTabSz="914400" rtl="0" eaLnBrk="1" latinLnBrk="0" hangingPunct="1">
              <a:defRPr lang="en-US" sz="2100" kern="1200" dirty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7012" y="417855"/>
            <a:ext cx="10577071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defTabSz="914400" rtl="0" eaLnBrk="1" latinLnBrk="0" hangingPunct="1">
              <a:defRPr lang="en-US" sz="3000" kern="1200" dirty="0">
                <a:solidFill>
                  <a:srgbClr val="00B0F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11596164" y="6535739"/>
            <a:ext cx="549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3FAB8-D845-4C15-9CBB-AB1ADDA56C07}" type="slidenum">
              <a:rPr lang="en-US" sz="1000" b="1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 t="6726"/>
          <a:stretch>
            <a:fillRect/>
          </a:stretch>
        </p:blipFill>
        <p:spPr bwMode="auto">
          <a:xfrm>
            <a:off x="10711528" y="0"/>
            <a:ext cx="147729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4688" y="990600"/>
            <a:ext cx="10040938" cy="1384995"/>
          </a:xfrm>
        </p:spPr>
        <p:txBody>
          <a:bodyPr/>
          <a:lstStyle/>
          <a:p>
            <a:r>
              <a:rPr lang="en-US" altLang="en-US" dirty="0"/>
              <a:t>Common Conventions</a:t>
            </a:r>
            <a:br>
              <a:rPr lang="en-US" altLang="en-US" dirty="0"/>
            </a:br>
            <a:r>
              <a:rPr lang="en-US" altLang="en-US" dirty="0"/>
              <a:t>Ramco </a:t>
            </a:r>
            <a:r>
              <a:rPr lang="en-US" altLang="en-US"/>
              <a:t>Aviation </a:t>
            </a:r>
            <a:r>
              <a:rPr lang="en-US" altLang="en-US" smtClean="0"/>
              <a:t>Solution – R5.7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33468" y="5574795"/>
            <a:ext cx="2114055" cy="161583"/>
          </a:xfrm>
        </p:spPr>
        <p:txBody>
          <a:bodyPr/>
          <a:lstStyle/>
          <a:p>
            <a:r>
              <a:rPr lang="en-IN" dirty="0" smtClean="0"/>
              <a:t>Base Aviation  Product Team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28-Apr-2014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4677497" cy="2991588"/>
          </a:xfrm>
        </p:spPr>
        <p:txBody>
          <a:bodyPr/>
          <a:lstStyle/>
          <a:p>
            <a:r>
              <a:rPr lang="en-US" sz="2400" dirty="0">
                <a:solidFill>
                  <a:srgbClr val="00B0F0"/>
                </a:solidFill>
                <a:latin typeface="+mn-lt"/>
                <a:cs typeface="Arial" pitchFamily="34" charset="0"/>
              </a:rPr>
              <a:t>Home </a:t>
            </a:r>
            <a:r>
              <a:rPr lang="en-US" sz="2400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Page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Lists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the Business Processes</a:t>
            </a:r>
          </a:p>
          <a:p>
            <a:pPr marL="1143000" lvl="2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Only those processes which the user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has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access rights, will be listed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Favorites List</a:t>
            </a:r>
          </a:p>
          <a:p>
            <a:pPr marL="1143000" lvl="2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Frequently used activities</a:t>
            </a:r>
          </a:p>
          <a:p>
            <a:pPr marL="1143000" lvl="2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Launches the user interface (screen)</a:t>
            </a:r>
          </a:p>
          <a:p>
            <a:pPr lvl="1"/>
            <a:endParaRPr lang="en-US" sz="16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4446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6" y="1233046"/>
            <a:ext cx="6604289" cy="431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734233" y="5551335"/>
            <a:ext cx="2314575" cy="488950"/>
          </a:xfrm>
          <a:prstGeom prst="wedgeRoundRectCallout">
            <a:avLst>
              <a:gd name="adj1" fmla="val 85593"/>
              <a:gd name="adj2" fmla="val -14892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Business Process Chain (BPC)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433344" y="4552087"/>
            <a:ext cx="1957388" cy="539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566024" y="1620404"/>
            <a:ext cx="1752311" cy="539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576945" y="4187531"/>
            <a:ext cx="2314575" cy="364556"/>
          </a:xfrm>
          <a:prstGeom prst="wedgeRoundRectCallout">
            <a:avLst>
              <a:gd name="adj1" fmla="val 175380"/>
              <a:gd name="adj2" fmla="val -62777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Business </a:t>
            </a:r>
            <a:r>
              <a:rPr lang="en-US" altLang="en-US" sz="1200" dirty="0" smtClean="0"/>
              <a:t>Component</a:t>
            </a:r>
            <a:endParaRPr lang="en-US" altLang="en-US" sz="12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8935316" y="3929198"/>
            <a:ext cx="1776557" cy="7355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0010342" y="5755268"/>
            <a:ext cx="2314575" cy="301549"/>
          </a:xfrm>
          <a:prstGeom prst="wedgeRoundRectCallout">
            <a:avLst>
              <a:gd name="adj1" fmla="val -50284"/>
              <a:gd name="adj2" fmla="val -39833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User Activity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550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1625811"/>
            <a:ext cx="8743006" cy="475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9889149" y="1444120"/>
            <a:ext cx="2143125" cy="881062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Banner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a. Login User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b. </a:t>
            </a:r>
            <a:r>
              <a:rPr lang="en-US" altLang="en-US" sz="1200" dirty="0" smtClean="0"/>
              <a:t>Org</a:t>
            </a:r>
            <a:r>
              <a:rPr lang="en-US" altLang="en-US" sz="1200" dirty="0"/>
              <a:t>. </a:t>
            </a:r>
            <a:r>
              <a:rPr lang="en-US" altLang="en-US" sz="1200" dirty="0" smtClean="0"/>
              <a:t>Unit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c. User </a:t>
            </a:r>
            <a:r>
              <a:rPr lang="en-US" altLang="en-US" sz="1200" dirty="0"/>
              <a:t>Role</a:t>
            </a:r>
          </a:p>
        </p:txBody>
      </p:sp>
      <p:sp>
        <p:nvSpPr>
          <p:cNvPr id="6" name="Right Arrow 12"/>
          <p:cNvSpPr>
            <a:spLocks noChangeArrowheads="1"/>
          </p:cNvSpPr>
          <p:nvPr/>
        </p:nvSpPr>
        <p:spPr bwMode="auto">
          <a:xfrm>
            <a:off x="9408025" y="1816389"/>
            <a:ext cx="449263" cy="1365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517799" y="965193"/>
            <a:ext cx="2386541" cy="464422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Tool Bar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Common Action Buttons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0" name="Right Arrow 12"/>
          <p:cNvSpPr>
            <a:spLocks noChangeArrowheads="1"/>
          </p:cNvSpPr>
          <p:nvPr/>
        </p:nvSpPr>
        <p:spPr bwMode="auto">
          <a:xfrm rot="5400000">
            <a:off x="3639090" y="1516099"/>
            <a:ext cx="280483" cy="1365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System remembers recent activities till session </a:t>
            </a:r>
            <a:r>
              <a:rPr lang="en-US" altLang="en-US" dirty="0" smtClean="0">
                <a:solidFill>
                  <a:schemeClr val="tx1"/>
                </a:solidFill>
              </a:rPr>
              <a:t>logout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Navigation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1773373"/>
            <a:ext cx="11365923" cy="435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360429" y="1953482"/>
            <a:ext cx="2677679" cy="55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154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User level favorites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Navigation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4" y="1551709"/>
            <a:ext cx="10660263" cy="48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313920" y="1787228"/>
            <a:ext cx="2677679" cy="55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0618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Access menu </a:t>
            </a:r>
            <a:r>
              <a:rPr lang="en-US" altLang="en-US" dirty="0" smtClean="0">
                <a:solidFill>
                  <a:schemeClr val="tx1"/>
                </a:solidFill>
              </a:rPr>
              <a:t>available.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chemeClr val="tx1"/>
                </a:solidFill>
              </a:rPr>
              <a:t>Menu for specific Business Process Chain (BPC)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Navigation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1946452"/>
            <a:ext cx="10045411" cy="46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40328" y="2503344"/>
            <a:ext cx="2025651" cy="80789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8483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Trail bar to display previous traversal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Navigation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09" y="2338388"/>
            <a:ext cx="3848648" cy="216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4142508" y="2618507"/>
            <a:ext cx="1168097" cy="46181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83618" y="2344000"/>
            <a:ext cx="1711325" cy="26574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u="sng" dirty="0"/>
              <a:t>Screen Level</a:t>
            </a:r>
            <a:r>
              <a:rPr lang="en-US" altLang="en-US" sz="2000" dirty="0"/>
              <a:t> 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Trial bar</a:t>
            </a:r>
            <a:r>
              <a:rPr lang="en-US" altLang="en-US" sz="1400" dirty="0" smtClean="0">
                <a:solidFill>
                  <a:schemeClr val="bg1"/>
                </a:solidFill>
              </a:rPr>
              <a:t>  </a:t>
            </a:r>
            <a:endParaRPr lang="en-US" altLang="en-US" sz="14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/>
              <a:t>Print </a:t>
            </a:r>
            <a:r>
              <a:rPr lang="en-US" altLang="en-US" sz="1400" dirty="0" smtClean="0"/>
              <a:t>screen 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/>
              <a:t>Refresh </a:t>
            </a:r>
            <a:r>
              <a:rPr lang="en-US" altLang="en-US" sz="1400" dirty="0" smtClean="0"/>
              <a:t>screen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/>
              <a:t>Back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On-line </a:t>
            </a:r>
            <a:r>
              <a:rPr lang="en-US" altLang="en-US" sz="1400" dirty="0"/>
              <a:t>Help</a:t>
            </a:r>
          </a:p>
        </p:txBody>
      </p:sp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1378565" y="2320778"/>
            <a:ext cx="1716378" cy="86722"/>
          </a:xfrm>
          <a:prstGeom prst="rect">
            <a:avLst/>
          </a:prstGeom>
          <a:gradFill rotWithShape="0">
            <a:gsLst>
              <a:gs pos="0">
                <a:srgbClr val="E0F0FF"/>
              </a:gs>
              <a:gs pos="100000">
                <a:srgbClr val="99CC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>
              <a:rot lat="20999984" lon="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10" descr="papers-07 work 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5" y="1242275"/>
            <a:ext cx="10509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8"/>
          <p:cNvSpPr>
            <a:spLocks noChangeArrowheads="1"/>
          </p:cNvSpPr>
          <p:nvPr/>
        </p:nvSpPr>
        <p:spPr bwMode="auto">
          <a:xfrm rot="10800000" flipH="1">
            <a:off x="3191058" y="2642033"/>
            <a:ext cx="349250" cy="187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58 h 21600"/>
              <a:gd name="T14" fmla="*/ 19219 w 21600"/>
              <a:gd name="T15" fmla="*/ 157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96" y="0"/>
                </a:moveTo>
                <a:lnTo>
                  <a:pt x="16396" y="5858"/>
                </a:lnTo>
                <a:lnTo>
                  <a:pt x="3375" y="5858"/>
                </a:lnTo>
                <a:lnTo>
                  <a:pt x="3375" y="15742"/>
                </a:lnTo>
                <a:lnTo>
                  <a:pt x="16396" y="15742"/>
                </a:lnTo>
                <a:lnTo>
                  <a:pt x="16396" y="21600"/>
                </a:lnTo>
                <a:lnTo>
                  <a:pt x="21600" y="10800"/>
                </a:lnTo>
                <a:lnTo>
                  <a:pt x="16396" y="0"/>
                </a:lnTo>
                <a:close/>
              </a:path>
              <a:path w="21600" h="21600">
                <a:moveTo>
                  <a:pt x="1350" y="5858"/>
                </a:moveTo>
                <a:lnTo>
                  <a:pt x="1350" y="15742"/>
                </a:lnTo>
                <a:lnTo>
                  <a:pt x="2700" y="15742"/>
                </a:lnTo>
                <a:lnTo>
                  <a:pt x="2700" y="5858"/>
                </a:lnTo>
                <a:lnTo>
                  <a:pt x="1350" y="5858"/>
                </a:lnTo>
                <a:close/>
              </a:path>
              <a:path w="21600" h="21600">
                <a:moveTo>
                  <a:pt x="0" y="5858"/>
                </a:moveTo>
                <a:lnTo>
                  <a:pt x="0" y="15742"/>
                </a:lnTo>
                <a:lnTo>
                  <a:pt x="675" y="15742"/>
                </a:lnTo>
                <a:lnTo>
                  <a:pt x="675" y="5858"/>
                </a:lnTo>
                <a:lnTo>
                  <a:pt x="0" y="5858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C3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75" y="1997202"/>
            <a:ext cx="5828874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305527" y="1406212"/>
            <a:ext cx="1244600" cy="482623"/>
          </a:xfrm>
          <a:prstGeom prst="wedgeRoundRectCallout">
            <a:avLst>
              <a:gd name="adj1" fmla="val 21046"/>
              <a:gd name="adj2" fmla="val 178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Print Screen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580746" y="1392359"/>
            <a:ext cx="1244600" cy="482623"/>
          </a:xfrm>
          <a:prstGeom prst="wedgeRoundRectCallout">
            <a:avLst>
              <a:gd name="adj1" fmla="val -95093"/>
              <a:gd name="adj2" fmla="val 1880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Refresh Screen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262255" y="3896691"/>
            <a:ext cx="1562100" cy="749335"/>
          </a:xfrm>
          <a:prstGeom prst="wedgeRoundRectCallout">
            <a:avLst>
              <a:gd name="adj1" fmla="val 44005"/>
              <a:gd name="adj2" fmla="val -153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Back button to go back to previous screen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8939249" y="3896691"/>
            <a:ext cx="1244600" cy="482623"/>
          </a:xfrm>
          <a:prstGeom prst="wedgeRoundRectCallout">
            <a:avLst>
              <a:gd name="adj1" fmla="val -66060"/>
              <a:gd name="adj2" fmla="val -2205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On-line Help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4060927" y="3896691"/>
            <a:ext cx="1244600" cy="482623"/>
          </a:xfrm>
          <a:prstGeom prst="wedgeRoundRectCallout">
            <a:avLst>
              <a:gd name="adj1" fmla="val 49710"/>
              <a:gd name="adj2" fmla="val -2177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Trial bar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615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(contd..)</a:t>
            </a: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4970" y="920583"/>
            <a:ext cx="1444625" cy="887412"/>
            <a:chOff x="1755" y="3617"/>
            <a:chExt cx="1102" cy="606"/>
          </a:xfrm>
        </p:grpSpPr>
        <p:pic>
          <p:nvPicPr>
            <p:cNvPr id="5" name="Picture 14" descr="machinery-6-tools helm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3617"/>
              <a:ext cx="86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people-22 a-helment workm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3617"/>
              <a:ext cx="47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6058" y="2122320"/>
            <a:ext cx="2017712" cy="3156262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u="sng" dirty="0"/>
              <a:t>User Level</a:t>
            </a:r>
            <a:r>
              <a:rPr lang="en-US" altLang="en-US" sz="2000" dirty="0"/>
              <a:t> 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Go to Home page</a:t>
            </a:r>
            <a:endParaRPr lang="en-US" altLang="en-US" sz="14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Show workspace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Show UI Page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Set up Defaults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/>
              <a:t>Favorites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Define Favorites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Launch DW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IN" altLang="en-US" sz="1400" dirty="0" smtClean="0"/>
              <a:t>Change User Context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IN" altLang="en-US" sz="1400" dirty="0" smtClean="0"/>
              <a:t>Settings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IN" altLang="en-US" sz="1400" dirty="0" smtClean="0"/>
              <a:t>Launch New window</a:t>
            </a:r>
            <a:endParaRPr lang="en-US" altLang="en-US" sz="1400" dirty="0"/>
          </a:p>
        </p:txBody>
      </p:sp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422570" y="2109620"/>
            <a:ext cx="1508125" cy="76200"/>
          </a:xfrm>
          <a:prstGeom prst="rect">
            <a:avLst/>
          </a:prstGeom>
          <a:gradFill rotWithShape="0">
            <a:gsLst>
              <a:gs pos="0">
                <a:srgbClr val="E0F0FF"/>
              </a:gs>
              <a:gs pos="100000">
                <a:srgbClr val="99CC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>
              <a:rot lat="20999984" lon="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 rot="10800000" flipH="1">
            <a:off x="2645641" y="2071088"/>
            <a:ext cx="349250" cy="187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58 h 21600"/>
              <a:gd name="T14" fmla="*/ 19219 w 21600"/>
              <a:gd name="T15" fmla="*/ 157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96" y="0"/>
                </a:moveTo>
                <a:lnTo>
                  <a:pt x="16396" y="5858"/>
                </a:lnTo>
                <a:lnTo>
                  <a:pt x="3375" y="5858"/>
                </a:lnTo>
                <a:lnTo>
                  <a:pt x="3375" y="15742"/>
                </a:lnTo>
                <a:lnTo>
                  <a:pt x="16396" y="15742"/>
                </a:lnTo>
                <a:lnTo>
                  <a:pt x="16396" y="21600"/>
                </a:lnTo>
                <a:lnTo>
                  <a:pt x="21600" y="10800"/>
                </a:lnTo>
                <a:lnTo>
                  <a:pt x="16396" y="0"/>
                </a:lnTo>
                <a:close/>
              </a:path>
              <a:path w="21600" h="21600">
                <a:moveTo>
                  <a:pt x="1350" y="5858"/>
                </a:moveTo>
                <a:lnTo>
                  <a:pt x="1350" y="15742"/>
                </a:lnTo>
                <a:lnTo>
                  <a:pt x="2700" y="15742"/>
                </a:lnTo>
                <a:lnTo>
                  <a:pt x="2700" y="5858"/>
                </a:lnTo>
                <a:lnTo>
                  <a:pt x="1350" y="5858"/>
                </a:lnTo>
                <a:close/>
              </a:path>
              <a:path w="21600" h="21600">
                <a:moveTo>
                  <a:pt x="0" y="5858"/>
                </a:moveTo>
                <a:lnTo>
                  <a:pt x="0" y="15742"/>
                </a:lnTo>
                <a:lnTo>
                  <a:pt x="675" y="15742"/>
                </a:lnTo>
                <a:lnTo>
                  <a:pt x="675" y="5858"/>
                </a:lnTo>
                <a:lnTo>
                  <a:pt x="0" y="5858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C3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7782242" y="3963077"/>
            <a:ext cx="1947862" cy="1981200"/>
            <a:chOff x="4080" y="2448"/>
            <a:chExt cx="1227" cy="1248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4080" y="2996"/>
              <a:ext cx="1227" cy="700"/>
              <a:chOff x="4080" y="2996"/>
              <a:chExt cx="1227" cy="700"/>
            </a:xfrm>
          </p:grpSpPr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4084" y="3016"/>
                <a:ext cx="1223" cy="68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>
                    <a:srgbClr val="FF0000"/>
                  </a:buClr>
                  <a:buSzPct val="65000"/>
                  <a:buFont typeface="Wingdings" pitchFamily="2" charset="2"/>
                  <a:buNone/>
                </a:pPr>
                <a:r>
                  <a:rPr lang="en-US" altLang="en-US" sz="2000" u="sng" dirty="0"/>
                  <a:t>Session Level</a:t>
                </a:r>
              </a:p>
              <a:p>
                <a:pPr>
                  <a:buClr>
                    <a:srgbClr val="FF0000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en-US" sz="1400" dirty="0"/>
                  <a:t>Log-out</a:t>
                </a:r>
              </a:p>
            </p:txBody>
          </p:sp>
          <p:sp>
            <p:nvSpPr>
              <p:cNvPr id="1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080" y="2996"/>
                <a:ext cx="1088" cy="48"/>
              </a:xfrm>
              <a:prstGeom prst="rect">
                <a:avLst/>
              </a:prstGeom>
              <a:gradFill rotWithShape="0">
                <a:gsLst>
                  <a:gs pos="0">
                    <a:srgbClr val="E0F0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ObliqueTopRight">
                  <a:rot lat="20999984" lon="0" rev="0"/>
                </a:camera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23" descr="papers-01 schedu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" y="2448"/>
              <a:ext cx="421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 descr="clock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486"/>
              <a:ext cx="43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18" y="1882871"/>
            <a:ext cx="7676862" cy="47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23" y="4534242"/>
            <a:ext cx="466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9"/>
          <p:cNvSpPr>
            <a:spLocks noChangeArrowheads="1"/>
          </p:cNvSpPr>
          <p:nvPr/>
        </p:nvSpPr>
        <p:spPr bwMode="auto">
          <a:xfrm flipH="1">
            <a:off x="7244007" y="4602839"/>
            <a:ext cx="349250" cy="187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58 h 21600"/>
              <a:gd name="T14" fmla="*/ 19219 w 21600"/>
              <a:gd name="T15" fmla="*/ 157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96" y="0"/>
                </a:moveTo>
                <a:lnTo>
                  <a:pt x="16396" y="5858"/>
                </a:lnTo>
                <a:lnTo>
                  <a:pt x="3375" y="5858"/>
                </a:lnTo>
                <a:lnTo>
                  <a:pt x="3375" y="15742"/>
                </a:lnTo>
                <a:lnTo>
                  <a:pt x="16396" y="15742"/>
                </a:lnTo>
                <a:lnTo>
                  <a:pt x="16396" y="21600"/>
                </a:lnTo>
                <a:lnTo>
                  <a:pt x="21600" y="10800"/>
                </a:lnTo>
                <a:lnTo>
                  <a:pt x="16396" y="0"/>
                </a:lnTo>
                <a:close/>
              </a:path>
              <a:path w="21600" h="21600">
                <a:moveTo>
                  <a:pt x="1350" y="5858"/>
                </a:moveTo>
                <a:lnTo>
                  <a:pt x="1350" y="15742"/>
                </a:lnTo>
                <a:lnTo>
                  <a:pt x="2700" y="15742"/>
                </a:lnTo>
                <a:lnTo>
                  <a:pt x="2700" y="5858"/>
                </a:lnTo>
                <a:lnTo>
                  <a:pt x="1350" y="5858"/>
                </a:lnTo>
                <a:close/>
              </a:path>
              <a:path w="21600" h="21600">
                <a:moveTo>
                  <a:pt x="0" y="5858"/>
                </a:moveTo>
                <a:lnTo>
                  <a:pt x="0" y="15742"/>
                </a:lnTo>
                <a:lnTo>
                  <a:pt x="675" y="15742"/>
                </a:lnTo>
                <a:lnTo>
                  <a:pt x="675" y="5858"/>
                </a:lnTo>
                <a:lnTo>
                  <a:pt x="0" y="5858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C3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5441209" y="1122850"/>
            <a:ext cx="1205178" cy="482877"/>
          </a:xfrm>
          <a:prstGeom prst="wedgeRoundRectCallout">
            <a:avLst>
              <a:gd name="adj1" fmla="val 79556"/>
              <a:gd name="adj2" fmla="val 1387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Go To Home Page</a:t>
            </a:r>
            <a:endParaRPr lang="en-US" altLang="en-US" sz="1200" dirty="0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5552049" y="2495083"/>
            <a:ext cx="1205178" cy="482877"/>
          </a:xfrm>
          <a:prstGeom prst="wedgeRoundRectCallout">
            <a:avLst>
              <a:gd name="adj1" fmla="val 101397"/>
              <a:gd name="adj2" fmla="val -125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Workspace</a:t>
            </a:r>
            <a:endParaRPr lang="en-US" altLang="en-US" sz="1200" dirty="0"/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6798787" y="1123482"/>
            <a:ext cx="932029" cy="482877"/>
          </a:xfrm>
          <a:prstGeom prst="wedgeRoundRectCallout">
            <a:avLst>
              <a:gd name="adj1" fmla="val 51845"/>
              <a:gd name="adj2" fmla="val 1387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UI Page</a:t>
            </a:r>
            <a:endParaRPr lang="en-US" altLang="en-US" sz="1200" dirty="0"/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6909627" y="2508937"/>
            <a:ext cx="932029" cy="482877"/>
          </a:xfrm>
          <a:prstGeom prst="wedgeRoundRectCallout">
            <a:avLst>
              <a:gd name="adj1" fmla="val 79296"/>
              <a:gd name="adj2" fmla="val -1194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Set up Defaults</a:t>
            </a:r>
            <a:endParaRPr lang="en-US" altLang="en-US" sz="1200" dirty="0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7932249" y="1123482"/>
            <a:ext cx="1009507" cy="482877"/>
          </a:xfrm>
          <a:prstGeom prst="wedgeRoundRectCallout">
            <a:avLst>
              <a:gd name="adj1" fmla="val 3363"/>
              <a:gd name="adj2" fmla="val 1444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Favorites</a:t>
            </a:r>
            <a:endParaRPr lang="en-US" altLang="en-US" sz="1200" dirty="0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7995140" y="2503523"/>
            <a:ext cx="932029" cy="482877"/>
          </a:xfrm>
          <a:prstGeom prst="wedgeRoundRectCallout">
            <a:avLst>
              <a:gd name="adj1" fmla="val 42133"/>
              <a:gd name="adj2" fmla="val -1166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Define Favorites</a:t>
            </a:r>
            <a:endParaRPr lang="en-US" altLang="en-US" sz="1200" dirty="0"/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9052211" y="1123482"/>
            <a:ext cx="1009507" cy="482877"/>
          </a:xfrm>
          <a:prstGeom prst="wedgeRoundRectCallout">
            <a:avLst>
              <a:gd name="adj1" fmla="val -35064"/>
              <a:gd name="adj2" fmla="val 1330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DW</a:t>
            </a:r>
            <a:endParaRPr lang="en-US" altLang="en-US" sz="1200" dirty="0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9127023" y="2508937"/>
            <a:ext cx="1202697" cy="482877"/>
          </a:xfrm>
          <a:prstGeom prst="wedgeRoundRectCallout">
            <a:avLst>
              <a:gd name="adj1" fmla="val -14467"/>
              <a:gd name="adj2" fmla="val -1194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Change User Context</a:t>
            </a:r>
            <a:endParaRPr lang="en-US" altLang="en-US" sz="1200" dirty="0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10173223" y="1123482"/>
            <a:ext cx="1009507" cy="482877"/>
          </a:xfrm>
          <a:prstGeom prst="wedgeRoundRectCallout">
            <a:avLst>
              <a:gd name="adj1" fmla="val -69374"/>
              <a:gd name="adj2" fmla="val 1416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Settings</a:t>
            </a:r>
            <a:endParaRPr lang="en-US" altLang="en-US" sz="1200" dirty="0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10487348" y="2524058"/>
            <a:ext cx="1202697" cy="482877"/>
          </a:xfrm>
          <a:prstGeom prst="wedgeRoundRectCallout">
            <a:avLst>
              <a:gd name="adj1" fmla="val -52482"/>
              <a:gd name="adj2" fmla="val -1194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 smtClean="0"/>
              <a:t>Launch New window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427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–Print Screen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55" y="1094627"/>
            <a:ext cx="3611059" cy="10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72613" y="3329705"/>
            <a:ext cx="2514600" cy="1336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10" descr="blu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13" y="3024905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482138" y="3731343"/>
            <a:ext cx="2505075" cy="79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Launches the Screen in a Printer friendly format</a:t>
            </a:r>
            <a:endParaRPr lang="en-US" altLang="en-US" sz="1600">
              <a:solidFill>
                <a:schemeClr val="bg1"/>
              </a:solidFill>
            </a:endParaRPr>
          </a:p>
        </p:txBody>
      </p:sp>
      <p:pic>
        <p:nvPicPr>
          <p:cNvPr id="11" name="Picture 12" descr="papers-06 calcuator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13" y="3024905"/>
            <a:ext cx="7508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615613" y="3209055"/>
            <a:ext cx="1227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Print Screen</a:t>
            </a:r>
          </a:p>
        </p:txBody>
      </p:sp>
      <p:sp>
        <p:nvSpPr>
          <p:cNvPr id="13" name="AutoShape 11"/>
          <p:cNvSpPr>
            <a:spLocks noChangeAspect="1" noChangeArrowheads="1"/>
          </p:cNvSpPr>
          <p:nvPr/>
        </p:nvSpPr>
        <p:spPr bwMode="auto">
          <a:xfrm rot="5400000">
            <a:off x="5336215" y="2289759"/>
            <a:ext cx="716687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Refresh Screen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1" y="1330154"/>
            <a:ext cx="3611059" cy="10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5823894" y="2568740"/>
            <a:ext cx="716687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Picture 11" descr="blu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55" y="3345600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870780" y="4052038"/>
            <a:ext cx="2505075" cy="794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74675" indent="-2301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Brings the page back to the state in which it was first </a:t>
            </a:r>
            <a:r>
              <a:rPr lang="en-US" altLang="en-US" sz="1600" dirty="0" smtClean="0">
                <a:solidFill>
                  <a:schemeClr val="tx2"/>
                </a:solidFill>
              </a:rPr>
              <a:t>launched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13" descr="papers-06 calcuator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55" y="3345600"/>
            <a:ext cx="750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004255" y="3529750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 Narrow" pitchFamily="34" charset="0"/>
              </a:rPr>
              <a:t>Refresh</a:t>
            </a:r>
          </a:p>
        </p:txBody>
      </p:sp>
    </p:spTree>
    <p:extLst>
      <p:ext uri="{BB962C8B-B14F-4D97-AF65-F5344CB8AC3E}">
        <p14:creationId xmlns:p14="http://schemas.microsoft.com/office/powerpoint/2010/main" val="17384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30008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Accessing Ramco Aviation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Log-on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User Interface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Navigation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Common Action Buttons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User Interface - Navigation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Screen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Messaging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Logout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Go Back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1" y="1330154"/>
            <a:ext cx="3611059" cy="10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6391930" y="2517258"/>
            <a:ext cx="716687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Picture 4" descr="blu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43" y="3233748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56568" y="3940185"/>
            <a:ext cx="2505075" cy="794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74675" indent="-2301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Closes the current screen and retrieves the previous </a:t>
            </a:r>
            <a:r>
              <a:rPr lang="en-US" altLang="en-US" sz="1600" dirty="0" smtClean="0">
                <a:solidFill>
                  <a:schemeClr val="tx2"/>
                </a:solidFill>
              </a:rPr>
              <a:t>screen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6" descr="papers-06 calcuator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43" y="3233748"/>
            <a:ext cx="7508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590043" y="3417898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13860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Online Help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1" y="1330154"/>
            <a:ext cx="3611059" cy="10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7048821" y="2560072"/>
            <a:ext cx="457200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2195" y="3607823"/>
            <a:ext cx="2514600" cy="1311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7" name="Picture 4" descr="blu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95" y="3303023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21720" y="4009460"/>
            <a:ext cx="2505075" cy="79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Launches the “On-line” help for the page</a:t>
            </a:r>
          </a:p>
        </p:txBody>
      </p:sp>
      <p:pic>
        <p:nvPicPr>
          <p:cNvPr id="9" name="Picture 6" descr="papers-06 calcuator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95" y="3303023"/>
            <a:ext cx="75088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255195" y="3487173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 Narrow" pitchFamily="34" charset="0"/>
              </a:rPr>
              <a:t>Online Help</a:t>
            </a:r>
          </a:p>
        </p:txBody>
      </p:sp>
    </p:spTree>
    <p:extLst>
      <p:ext uri="{BB962C8B-B14F-4D97-AF65-F5344CB8AC3E}">
        <p14:creationId xmlns:p14="http://schemas.microsoft.com/office/powerpoint/2010/main" val="34404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510982"/>
            <a:ext cx="11622088" cy="1646605"/>
          </a:xfrm>
        </p:spPr>
        <p:txBody>
          <a:bodyPr/>
          <a:lstStyle/>
          <a:p>
            <a:r>
              <a:rPr lang="en-US" sz="1600" kern="0" dirty="0">
                <a:solidFill>
                  <a:schemeClr val="tx1"/>
                </a:solidFill>
              </a:rPr>
              <a:t>Quick Launch facilitates launching of activities by providing short Id (integer</a:t>
            </a:r>
            <a:r>
              <a:rPr lang="en-US" sz="1600" kern="0" dirty="0" smtClean="0">
                <a:solidFill>
                  <a:schemeClr val="tx1"/>
                </a:solidFill>
              </a:rPr>
              <a:t>)</a:t>
            </a:r>
          </a:p>
          <a:p>
            <a:endParaRPr lang="en-IN" sz="1600" kern="0" dirty="0">
              <a:solidFill>
                <a:schemeClr val="tx1"/>
              </a:solidFill>
            </a:endParaRPr>
          </a:p>
          <a:p>
            <a:endParaRPr lang="en-IN" sz="1600" kern="0" dirty="0" smtClean="0">
              <a:solidFill>
                <a:schemeClr val="tx1"/>
              </a:solidFill>
            </a:endParaRPr>
          </a:p>
          <a:p>
            <a:endParaRPr lang="en-IN" sz="1600" kern="0" dirty="0">
              <a:solidFill>
                <a:schemeClr val="tx1"/>
              </a:solidFill>
            </a:endParaRPr>
          </a:p>
          <a:p>
            <a:endParaRPr lang="en-US" sz="1600" kern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Quick Launch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1" y="2131017"/>
            <a:ext cx="2966893" cy="61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spect="1" noChangeArrowheads="1"/>
          </p:cNvSpPr>
          <p:nvPr/>
        </p:nvSpPr>
        <p:spPr bwMode="auto">
          <a:xfrm rot="5400000">
            <a:off x="1264811" y="1759757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93127" y="2990850"/>
            <a:ext cx="7966364" cy="14711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368300" indent="-2238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6223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863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100" kern="1200" dirty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Short ids for activities can be configured by generating an xml file ‘quick launch config.xml’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Xml file will reside in web server under /../iis/plf_data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Short ids should be integers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Short ids can be set at application level </a:t>
            </a:r>
            <a:r>
              <a:rPr lang="en-US" sz="1600" kern="0" dirty="0" smtClean="0">
                <a:solidFill>
                  <a:schemeClr val="tx1"/>
                </a:solidFill>
              </a:rPr>
              <a:t>only</a:t>
            </a:r>
            <a:endParaRPr lang="en-US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Home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32" y="1165947"/>
            <a:ext cx="7072240" cy="44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2013609"/>
            <a:ext cx="10597573" cy="43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spect="1" noChangeArrowheads="1"/>
          </p:cNvSpPr>
          <p:nvPr/>
        </p:nvSpPr>
        <p:spPr bwMode="auto">
          <a:xfrm rot="5400000">
            <a:off x="5504980" y="1620273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Workspace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32" y="1165947"/>
            <a:ext cx="7072240" cy="44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2013609"/>
            <a:ext cx="10597573" cy="43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spect="1" noChangeArrowheads="1"/>
          </p:cNvSpPr>
          <p:nvPr/>
        </p:nvSpPr>
        <p:spPr bwMode="auto">
          <a:xfrm rot="5400000">
            <a:off x="5837525" y="1620274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Set up Defaults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32" y="1165947"/>
            <a:ext cx="7072240" cy="44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6461000" y="1661839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2134205"/>
            <a:ext cx="9724014" cy="412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Define Favorites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32" y="1165947"/>
            <a:ext cx="7072240" cy="44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7181460" y="1661839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4" y="2117558"/>
            <a:ext cx="10217583" cy="40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Change User Context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32" y="1165947"/>
            <a:ext cx="7072240" cy="44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7874210" y="1661839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964" y="1708595"/>
            <a:ext cx="6092825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900" kern="0" dirty="0"/>
              <a:t>Change </a:t>
            </a:r>
            <a:r>
              <a:rPr lang="en-US" kern="0" dirty="0"/>
              <a:t>context</a:t>
            </a:r>
            <a:r>
              <a:rPr lang="en-US" sz="1900" kern="0" dirty="0"/>
              <a:t> for the logged on user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/>
              <a:t>Role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/>
              <a:t>Org. Unit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/>
              <a:t>Language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53" y="2153950"/>
            <a:ext cx="490241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Change User Context</a:t>
            </a:r>
            <a:endParaRPr lang="en-US" dirty="0"/>
          </a:p>
        </p:txBody>
      </p:sp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7874210" y="2528229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57" y="1183713"/>
            <a:ext cx="7788425" cy="130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02" y="2913344"/>
            <a:ext cx="10546784" cy="347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Change Password</a:t>
            </a:r>
            <a:endParaRPr lang="en-US" dirty="0"/>
          </a:p>
        </p:txBody>
      </p:sp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7874210" y="2528229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3" y="1091043"/>
            <a:ext cx="7545965" cy="13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83" y="3054927"/>
            <a:ext cx="3981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2898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At the end of the session, participants will be able to: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Perform common functions in the solution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Navigate within the solution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Be familiar with the conventions used in the solution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Perform data entry as well as retrieve existing data, in application pages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355038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solidFill>
                  <a:schemeClr val="tx1"/>
                </a:solidFill>
              </a:rPr>
              <a:t>Pages can be invoked using: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626464"/>
                </a:solidFill>
              </a:rPr>
              <a:t>Hyperlink of “User Activity” under the “Business Component”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626464"/>
                </a:solidFill>
              </a:rPr>
              <a:t>Hyperlink of “User Activity” in the “Favorites” list of the “Home” page</a:t>
            </a:r>
          </a:p>
          <a:p>
            <a:pPr marL="342900" lvl="1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solidFill>
                  <a:schemeClr val="tx1"/>
                </a:solidFill>
              </a:rPr>
              <a:t>Forward navigation across pages can be accomplished by: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 smtClean="0">
                <a:solidFill>
                  <a:srgbClr val="626464"/>
                </a:solidFill>
              </a:rPr>
              <a:t>Hyperlinks</a:t>
            </a:r>
            <a:endParaRPr lang="en-US" sz="1400" kern="0" dirty="0">
              <a:solidFill>
                <a:srgbClr val="626464"/>
              </a:solidFill>
            </a:endParaRPr>
          </a:p>
          <a:p>
            <a:pPr marL="341313" lvl="1" indent="-341313" eaLnBrk="0" hangingPunct="0">
              <a:spcBef>
                <a:spcPct val="50000"/>
              </a:spcBef>
              <a:defRPr/>
            </a:pPr>
            <a:endParaRPr lang="en-US" sz="1900" kern="0" dirty="0">
              <a:solidFill>
                <a:srgbClr val="005395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626464"/>
                </a:solidFill>
              </a:rPr>
              <a:t>Data-hyperlinks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endParaRPr lang="en-US" sz="1600" kern="0" dirty="0">
              <a:solidFill>
                <a:srgbClr val="626464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endParaRPr lang="en-US" sz="1600" kern="0" dirty="0">
              <a:solidFill>
                <a:srgbClr val="626464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endParaRPr lang="en-US" sz="1600" kern="0" dirty="0">
              <a:solidFill>
                <a:srgbClr val="626464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626464"/>
                </a:solidFill>
              </a:rPr>
              <a:t>“Help” icons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– Navigation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06" y="2542307"/>
            <a:ext cx="1900675" cy="2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3" y="3185676"/>
            <a:ext cx="2466634" cy="117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92" y="4633911"/>
            <a:ext cx="3856770" cy="4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35178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Hyperlink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Multiline Related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Will be positioned below a multiline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Would require one or more of the multiline rows to be selected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If linked page expects only one row to be selected and if multiple rows are selected in the multiline, then the last ordered record (among the selections made) will be considered.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Page Level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Ordered below the processing buttons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Exceptions in link positioning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“View File”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– Navigation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35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Data-hyperlinks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Used to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 Navigate for viewing the details of any entity</a:t>
            </a:r>
          </a:p>
          <a:p>
            <a:pPr lvl="3"/>
            <a:r>
              <a:rPr lang="en-US" altLang="en-US" dirty="0">
                <a:solidFill>
                  <a:schemeClr val="tx1"/>
                </a:solidFill>
              </a:rPr>
              <a:t>“View” of master record for entities</a:t>
            </a:r>
          </a:p>
          <a:p>
            <a:pPr lvl="3"/>
            <a:r>
              <a:rPr lang="en-US" altLang="en-US" dirty="0">
                <a:solidFill>
                  <a:schemeClr val="tx1"/>
                </a:solidFill>
              </a:rPr>
              <a:t>“View” of main page for transactions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Navigate to detail page from an entry 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– Navigation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Help pages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Provided in controls where the system expects a valid pre-defined data-item to be entered.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Help icon invokes a page where all the pre-defined records are available for selection.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Press “OK” button (or) double click the record to close the help page and retrieve the selected record(s) back to the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417855"/>
            <a:ext cx="10577071" cy="461665"/>
          </a:xfrm>
        </p:spPr>
        <p:txBody>
          <a:bodyPr/>
          <a:lstStyle/>
          <a:p>
            <a:r>
              <a:rPr lang="en-US" dirty="0"/>
              <a:t>User Interface – Navigation (Contd.) </a:t>
            </a:r>
          </a:p>
        </p:txBody>
      </p:sp>
    </p:spTree>
    <p:extLst>
      <p:ext uri="{BB962C8B-B14F-4D97-AF65-F5344CB8AC3E}">
        <p14:creationId xmlns:p14="http://schemas.microsoft.com/office/powerpoint/2010/main" val="29999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1236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Backward traversals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Accomplished by: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Closing the page using the “Close” common action button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Clicking on the User Interface name in trail bar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Invoking “OK” button in a “help” page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– Navigation (Contd.)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983671"/>
            <a:ext cx="8091054" cy="32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9" y="4059381"/>
            <a:ext cx="8104908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2886075" y="368010"/>
            <a:ext cx="1066800" cy="457200"/>
          </a:xfrm>
          <a:prstGeom prst="wedgeRectCallout">
            <a:avLst>
              <a:gd name="adj1" fmla="val -64475"/>
              <a:gd name="adj2" fmla="val 89868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Page Title</a:t>
            </a:r>
          </a:p>
        </p:txBody>
      </p:sp>
      <p:sp>
        <p:nvSpPr>
          <p:cNvPr id="7" name="AutoShape 22"/>
          <p:cNvSpPr>
            <a:spLocks noGrp="1" noChangeArrowheads="1"/>
          </p:cNvSpPr>
          <p:nvPr>
            <p:ph idx="1"/>
          </p:nvPr>
        </p:nvSpPr>
        <p:spPr bwMode="auto">
          <a:xfrm>
            <a:off x="6945455" y="399098"/>
            <a:ext cx="868509" cy="395023"/>
          </a:xfrm>
          <a:prstGeom prst="wedgeRectCallout">
            <a:avLst>
              <a:gd name="adj1" fmla="val 45874"/>
              <a:gd name="adj2" fmla="val 242154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Labels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648200" y="368010"/>
            <a:ext cx="1581150" cy="457200"/>
          </a:xfrm>
          <a:prstGeom prst="wedgeRectCallout">
            <a:avLst>
              <a:gd name="adj1" fmla="val -81011"/>
              <a:gd name="adj2" fmla="val 206559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Display Control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221672" y="825209"/>
            <a:ext cx="1579419" cy="726499"/>
          </a:xfrm>
          <a:prstGeom prst="wedgeRectCallout">
            <a:avLst>
              <a:gd name="adj1" fmla="val 75371"/>
              <a:gd name="adj2" fmla="val 40508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Cluster Heading/Captions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21672" y="1639888"/>
            <a:ext cx="1579419" cy="457200"/>
          </a:xfrm>
          <a:prstGeom prst="wedgeRectCallout">
            <a:avLst>
              <a:gd name="adj1" fmla="val 146398"/>
              <a:gd name="adj2" fmla="val -19871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Mandatory Control, Text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21672" y="2904259"/>
            <a:ext cx="1579419" cy="457200"/>
          </a:xfrm>
          <a:prstGeom prst="wedgeRectCallout">
            <a:avLst>
              <a:gd name="adj1" fmla="val 160540"/>
              <a:gd name="adj2" fmla="val -36554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Drop down, Mandatory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21672" y="4059381"/>
            <a:ext cx="1579419" cy="457200"/>
          </a:xfrm>
          <a:prstGeom prst="wedgeRectCallout">
            <a:avLst>
              <a:gd name="adj1" fmla="val 175869"/>
              <a:gd name="adj2" fmla="val -8080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Editable Control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21671" y="2264065"/>
            <a:ext cx="1579418" cy="457200"/>
          </a:xfrm>
          <a:prstGeom prst="wedgeRectCallout">
            <a:avLst>
              <a:gd name="adj1" fmla="val 197810"/>
              <a:gd name="adj2" fmla="val -13100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Check box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21671" y="3464502"/>
            <a:ext cx="1579418" cy="457200"/>
          </a:xfrm>
          <a:prstGeom prst="wedgeRectCallout">
            <a:avLst>
              <a:gd name="adj1" fmla="val 157703"/>
              <a:gd name="adj2" fmla="val 15530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Editable numeric control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21672" y="4949970"/>
            <a:ext cx="1579419" cy="457200"/>
          </a:xfrm>
          <a:prstGeom prst="wedgeRectCallout">
            <a:avLst>
              <a:gd name="adj1" fmla="val 285991"/>
              <a:gd name="adj2" fmla="val -20666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Processing/Action Button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10508672" y="3921702"/>
            <a:ext cx="1475509" cy="752475"/>
          </a:xfrm>
          <a:prstGeom prst="wedgeRectCallout">
            <a:avLst>
              <a:gd name="adj1" fmla="val -148904"/>
              <a:gd name="adj2" fmla="val -9063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Help Enabled Control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221671" y="5813713"/>
            <a:ext cx="1579419" cy="752475"/>
          </a:xfrm>
          <a:prstGeom prst="wedgeRectCallout">
            <a:avLst>
              <a:gd name="adj1" fmla="val 66000"/>
              <a:gd name="adj2" fmla="val -16252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Section Collapse </a:t>
            </a:r>
            <a:r>
              <a:rPr lang="en-US" altLang="en-US" sz="1600" dirty="0" smtClean="0">
                <a:latin typeface="Arial Narrow" pitchFamily="34" charset="0"/>
              </a:rPr>
              <a:t>Option</a:t>
            </a:r>
            <a:endParaRPr lang="en-US" alt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2" y="942109"/>
            <a:ext cx="8478983" cy="51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193962" y="4588162"/>
            <a:ext cx="1537856" cy="457200"/>
          </a:xfrm>
          <a:prstGeom prst="wedgeRectCallout">
            <a:avLst>
              <a:gd name="adj1" fmla="val 88993"/>
              <a:gd name="adj2" fmla="val 7751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Multiline (Grid)</a:t>
            </a: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193962" y="2145146"/>
            <a:ext cx="1537856" cy="457200"/>
          </a:xfrm>
          <a:prstGeom prst="wedgeRectCallout">
            <a:avLst>
              <a:gd name="adj1" fmla="val 223172"/>
              <a:gd name="adj2" fmla="val -89375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Date &amp; Time Icon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10501745" y="3535793"/>
            <a:ext cx="1537856" cy="886692"/>
          </a:xfrm>
          <a:prstGeom prst="wedgeRectCallout">
            <a:avLst>
              <a:gd name="adj1" fmla="val -198704"/>
              <a:gd name="adj2" fmla="val 67126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 Narrow" pitchFamily="34" charset="0"/>
              </a:rPr>
              <a:t>Option to rename or delete columns (User level)</a:t>
            </a:r>
            <a:endParaRPr lang="en-US" altLang="en-US" sz="1600" dirty="0">
              <a:latin typeface="Arial Narrow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93962" y="3534207"/>
            <a:ext cx="1537856" cy="597331"/>
          </a:xfrm>
          <a:prstGeom prst="wedgeRectCallout">
            <a:avLst>
              <a:gd name="adj1" fmla="val 216583"/>
              <a:gd name="adj2" fmla="val 119218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 Narrow" pitchFamily="34" charset="0"/>
              </a:rPr>
              <a:t>Option to default column values</a:t>
            </a:r>
            <a:endParaRPr lang="en-US" altLang="en-US" sz="1600" dirty="0">
              <a:latin typeface="Arial Narrow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922999" y="6126307"/>
            <a:ext cx="1537856" cy="597331"/>
          </a:xfrm>
          <a:prstGeom prst="wedgeRectCallout">
            <a:avLst>
              <a:gd name="adj1" fmla="val -8248"/>
              <a:gd name="adj2" fmla="val -282620"/>
            </a:avLst>
          </a:prstGeom>
          <a:gradFill rotWithShape="0">
            <a:gsLst>
              <a:gs pos="0">
                <a:srgbClr val="EFF5FD"/>
              </a:gs>
              <a:gs pos="100000">
                <a:srgbClr val="A5CA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 Narrow" pitchFamily="34" charset="0"/>
              </a:rPr>
              <a:t>Option to filter data from multiline</a:t>
            </a:r>
            <a:endParaRPr lang="en-US" alt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314906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Text Area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Use “Tab” to move to the next editable control in the same line / next line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Mandatory fields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Will be displayed with label in Bold font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Conditionally Mandatory fields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Will be displayed as non-mandatory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Hot key ‘Alt + F’ will execute ‘Search’ function in all search pages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Controls that are enabled for multiple search criteria are labeled with *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– Multiple Search Criteria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426907"/>
            <a:ext cx="10280073" cy="45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650740" y="4792952"/>
            <a:ext cx="2436812" cy="669925"/>
          </a:xfrm>
          <a:prstGeom prst="wedgeRoundRectCallout">
            <a:avLst>
              <a:gd name="adj1" fmla="val -31866"/>
              <a:gd name="adj2" fmla="val -274653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* Used to indicate multiple values can be entered for search purposes</a:t>
            </a:r>
          </a:p>
        </p:txBody>
      </p:sp>
    </p:spTree>
    <p:extLst>
      <p:ext uri="{BB962C8B-B14F-4D97-AF65-F5344CB8AC3E}">
        <p14:creationId xmlns:p14="http://schemas.microsoft.com/office/powerpoint/2010/main" val="6653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4988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Date &amp; Time Controls - Pop 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Invoke the Icon next to the control 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Press F2 when cursor is in editable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(Contd.)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8" y="2349888"/>
            <a:ext cx="485127" cy="55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83" y="3230929"/>
            <a:ext cx="2470799" cy="235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96" y="3230929"/>
            <a:ext cx="2217016" cy="62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25204" y="2320304"/>
            <a:ext cx="2435225" cy="504825"/>
          </a:xfrm>
          <a:prstGeom prst="wedgeRoundRectCallout">
            <a:avLst>
              <a:gd name="adj1" fmla="val -52241"/>
              <a:gd name="adj2" fmla="val 16385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Dropdown helps in moving across years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74095" y="3608488"/>
            <a:ext cx="2436813" cy="504825"/>
          </a:xfrm>
          <a:prstGeom prst="wedgeRoundRectCallout">
            <a:avLst>
              <a:gd name="adj1" fmla="val 107278"/>
              <a:gd name="adj2" fmla="val -6272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Previous &amp; Next icons help in moving across months</a:t>
            </a:r>
          </a:p>
        </p:txBody>
      </p:sp>
    </p:spTree>
    <p:extLst>
      <p:ext uri="{BB962C8B-B14F-4D97-AF65-F5344CB8AC3E}">
        <p14:creationId xmlns:p14="http://schemas.microsoft.com/office/powerpoint/2010/main" val="134238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825389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Access the URL by: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Typing in IE’s Address control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Clicking on a shortcut for the URL on desktop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Clicking on a shortcut link in the “Favorites” list of IE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Ensure that the shortcuts have only the URL address</a:t>
            </a:r>
          </a:p>
          <a:p>
            <a:pPr lvl="3"/>
            <a:r>
              <a:rPr lang="en-US" altLang="en-US" sz="1600" dirty="0">
                <a:solidFill>
                  <a:schemeClr val="tx1"/>
                </a:solidFill>
              </a:rPr>
              <a:t>The htm page ref. needs to be removed if the “Add to Favorites” </a:t>
            </a:r>
          </a:p>
          <a:p>
            <a:pPr marL="635000" lvl="3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    option </a:t>
            </a:r>
            <a:r>
              <a:rPr lang="en-US" altLang="en-US" sz="1600" dirty="0">
                <a:solidFill>
                  <a:schemeClr val="tx1"/>
                </a:solidFill>
              </a:rPr>
              <a:t>is used to create the link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Accessing Ramco Aviation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58" y="976312"/>
            <a:ext cx="35814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0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– State </a:t>
            </a:r>
            <a:r>
              <a:rPr lang="en-US" altLang="en-US" dirty="0" smtClean="0"/>
              <a:t>Processing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6" y="1363578"/>
            <a:ext cx="11595389" cy="472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940682" y="4466546"/>
            <a:ext cx="2436133" cy="826680"/>
          </a:xfrm>
          <a:prstGeom prst="wedgeRoundRectCallout">
            <a:avLst>
              <a:gd name="adj1" fmla="val 59287"/>
              <a:gd name="adj2" fmla="val -28699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Controls that drive behavior or data in another dependent control are identified with </a:t>
            </a:r>
            <a:r>
              <a:rPr lang="en-US" altLang="en-US" sz="1200" dirty="0" smtClean="0"/>
              <a:t>blue color </a:t>
            </a:r>
            <a:r>
              <a:rPr lang="en-US" altLang="en-US" sz="1200" dirty="0"/>
              <a:t>background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6" y="988868"/>
            <a:ext cx="11595389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940682" y="4385717"/>
            <a:ext cx="2436133" cy="826680"/>
          </a:xfrm>
          <a:prstGeom prst="wedgeRoundRectCallout">
            <a:avLst>
              <a:gd name="adj1" fmla="val 59287"/>
              <a:gd name="adj2" fmla="val -28699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Controls that drive behavior or data in another dependent control are identified with grey color background</a:t>
            </a:r>
          </a:p>
        </p:txBody>
      </p:sp>
    </p:spTree>
    <p:extLst>
      <p:ext uri="{BB962C8B-B14F-4D97-AF65-F5344CB8AC3E}">
        <p14:creationId xmlns:p14="http://schemas.microsoft.com/office/powerpoint/2010/main" val="19780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417855"/>
            <a:ext cx="10577071" cy="461665"/>
          </a:xfrm>
        </p:spPr>
        <p:txBody>
          <a:bodyPr/>
          <a:lstStyle/>
          <a:p>
            <a:r>
              <a:rPr lang="en-US" dirty="0"/>
              <a:t>Page Content – Working with Grid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1" y="2011507"/>
            <a:ext cx="1102821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88950" y="1416050"/>
            <a:ext cx="901700" cy="469900"/>
          </a:xfrm>
          <a:prstGeom prst="wedgeRoundRectCallout">
            <a:avLst>
              <a:gd name="adj1" fmla="val -52962"/>
              <a:gd name="adj2" fmla="val 1055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First Record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692150" y="1416050"/>
            <a:ext cx="1397000" cy="469900"/>
          </a:xfrm>
          <a:prstGeom prst="wedgeRoundRectCallout">
            <a:avLst>
              <a:gd name="adj1" fmla="val -53401"/>
              <a:gd name="adj2" fmla="val 112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Vertical Scroll- Previous Set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1094509" y="1420351"/>
            <a:ext cx="1346200" cy="469900"/>
          </a:xfrm>
          <a:prstGeom prst="wedgeRoundRectCallout">
            <a:avLst>
              <a:gd name="adj1" fmla="val -64076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Direct Access to Row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416050" y="1420351"/>
            <a:ext cx="1346200" cy="469900"/>
          </a:xfrm>
          <a:prstGeom prst="wedgeRoundRectCallout">
            <a:avLst>
              <a:gd name="adj1" fmla="val -62017"/>
              <a:gd name="adj2" fmla="val 1057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Row count display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1767609" y="1428204"/>
            <a:ext cx="1346200" cy="469900"/>
          </a:xfrm>
          <a:prstGeom prst="wedgeRoundRectCallout">
            <a:avLst>
              <a:gd name="adj1" fmla="val -68192"/>
              <a:gd name="adj2" fmla="val 1028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Vertical scroll – Next set of row</a:t>
            </a: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2089150" y="1428204"/>
            <a:ext cx="1346200" cy="469900"/>
          </a:xfrm>
          <a:prstGeom prst="wedgeRoundRectCallout">
            <a:avLst>
              <a:gd name="adj1" fmla="val -76425"/>
              <a:gd name="adj2" fmla="val 1057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Last row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2317750" y="1429624"/>
            <a:ext cx="1117600" cy="469900"/>
          </a:xfrm>
          <a:prstGeom prst="wedgeRoundRectCallout">
            <a:avLst>
              <a:gd name="adj1" fmla="val -74395"/>
              <a:gd name="adj2" fmla="val 1028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Add new row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2555009" y="1429624"/>
            <a:ext cx="1117600" cy="469900"/>
          </a:xfrm>
          <a:prstGeom prst="wedgeRoundRectCallout">
            <a:avLst>
              <a:gd name="adj1" fmla="val -76875"/>
              <a:gd name="adj2" fmla="val 1057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Remove selected row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2762250" y="1429624"/>
            <a:ext cx="1117600" cy="469900"/>
          </a:xfrm>
          <a:prstGeom prst="wedgeRoundRectCallout">
            <a:avLst>
              <a:gd name="adj1" fmla="val -78114"/>
              <a:gd name="adj2" fmla="val 1087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Copy Append</a:t>
            </a: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3017405" y="1429624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Cut and paste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3238500" y="142990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Default Columns</a:t>
            </a:r>
            <a:endParaRPr lang="en-US" altLang="en-US" sz="1200" dirty="0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3435350" y="142990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Clear Defaults</a:t>
            </a:r>
            <a:endParaRPr lang="en-US" altLang="en-US" sz="1200" dirty="0"/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3650673" y="142990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Filter Data</a:t>
            </a:r>
            <a:endParaRPr lang="en-US" altLang="en-US" sz="1200" dirty="0"/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3879850" y="142990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Clear Filters</a:t>
            </a:r>
            <a:endParaRPr lang="en-US" altLang="en-US" sz="1200" dirty="0"/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6803159" y="1403382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PDF</a:t>
            </a:r>
            <a:endParaRPr lang="en-US" altLang="en-US" sz="1200" dirty="0"/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7052541" y="140219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Report</a:t>
            </a:r>
            <a:endParaRPr lang="en-US" altLang="en-US" sz="1200" dirty="0"/>
          </a:p>
        </p:txBody>
      </p:sp>
      <p:sp>
        <p:nvSpPr>
          <p:cNvPr id="39" name="AutoShape 18"/>
          <p:cNvSpPr>
            <a:spLocks noChangeArrowheads="1"/>
          </p:cNvSpPr>
          <p:nvPr/>
        </p:nvSpPr>
        <p:spPr bwMode="auto">
          <a:xfrm>
            <a:off x="7232651" y="1402190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Html</a:t>
            </a:r>
            <a:endParaRPr lang="en-US" altLang="en-US" sz="1200" dirty="0"/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7524170" y="1402770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Export to Excel</a:t>
            </a:r>
            <a:endParaRPr lang="en-US" altLang="en-US" sz="1200" dirty="0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690425" y="140276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Export to CSV</a:t>
            </a:r>
            <a:endParaRPr lang="en-US" altLang="en-US" sz="1200" dirty="0"/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7856680" y="141661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Export to Text</a:t>
            </a:r>
            <a:endParaRPr lang="en-US" altLang="en-US" sz="1200" dirty="0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8092210" y="1406790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Import Data</a:t>
            </a:r>
            <a:endParaRPr lang="en-US" altLang="en-US" sz="1200" dirty="0"/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8272320" y="140678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Chart</a:t>
            </a:r>
            <a:endParaRPr lang="en-US" altLang="en-US" sz="1200" dirty="0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8558635" y="1402190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Save Personalize</a:t>
            </a:r>
            <a:endParaRPr lang="en-US" altLang="en-US" sz="1200" dirty="0"/>
          </a:p>
        </p:txBody>
      </p:sp>
      <p:sp>
        <p:nvSpPr>
          <p:cNvPr id="46" name="AutoShape 18"/>
          <p:cNvSpPr>
            <a:spLocks noChangeArrowheads="1"/>
          </p:cNvSpPr>
          <p:nvPr/>
        </p:nvSpPr>
        <p:spPr bwMode="auto">
          <a:xfrm>
            <a:off x="8724890" y="140218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Remove Personalize</a:t>
            </a:r>
            <a:endParaRPr lang="en-US" altLang="en-US" sz="1200" dirty="0"/>
          </a:p>
        </p:txBody>
      </p:sp>
      <p:sp>
        <p:nvSpPr>
          <p:cNvPr id="47" name="AutoShape 18"/>
          <p:cNvSpPr>
            <a:spLocks noChangeArrowheads="1"/>
          </p:cNvSpPr>
          <p:nvPr/>
        </p:nvSpPr>
        <p:spPr bwMode="auto">
          <a:xfrm>
            <a:off x="8918855" y="1402206"/>
            <a:ext cx="2178636" cy="469900"/>
          </a:xfrm>
          <a:prstGeom prst="wedgeRoundRectCallout">
            <a:avLst>
              <a:gd name="adj1" fmla="val -67714"/>
              <a:gd name="adj2" fmla="val 1116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Filter column: Option to delete or rename column</a:t>
            </a:r>
            <a:endParaRPr lang="en-US" altLang="en-US" sz="1200" dirty="0"/>
          </a:p>
        </p:txBody>
      </p:sp>
      <p:sp>
        <p:nvSpPr>
          <p:cNvPr id="48" name="AutoShape 18"/>
          <p:cNvSpPr>
            <a:spLocks noChangeArrowheads="1"/>
          </p:cNvSpPr>
          <p:nvPr/>
        </p:nvSpPr>
        <p:spPr bwMode="auto">
          <a:xfrm>
            <a:off x="9676235" y="1416615"/>
            <a:ext cx="1592127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Select column to search </a:t>
            </a:r>
            <a:endParaRPr lang="en-US" altLang="en-US" sz="1200" dirty="0"/>
          </a:p>
        </p:txBody>
      </p:sp>
      <p:sp>
        <p:nvSpPr>
          <p:cNvPr id="49" name="AutoShape 18"/>
          <p:cNvSpPr>
            <a:spLocks noChangeArrowheads="1"/>
          </p:cNvSpPr>
          <p:nvPr/>
        </p:nvSpPr>
        <p:spPr bwMode="auto">
          <a:xfrm>
            <a:off x="10202708" y="1433356"/>
            <a:ext cx="1592127" cy="469900"/>
          </a:xfrm>
          <a:prstGeom prst="wedgeRoundRectCallout">
            <a:avLst>
              <a:gd name="adj1" fmla="val -32840"/>
              <a:gd name="adj2" fmla="val 880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Enter search values</a:t>
            </a:r>
            <a:endParaRPr lang="en-US" altLang="en-US" sz="1200" dirty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26" y="2581275"/>
            <a:ext cx="80279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826996"/>
            <a:ext cx="11642725" cy="37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40" y="3268274"/>
            <a:ext cx="6267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4279900" y="4180942"/>
            <a:ext cx="1192213" cy="482600"/>
          </a:xfrm>
          <a:prstGeom prst="wedgeRoundRectCallout">
            <a:avLst>
              <a:gd name="adj1" fmla="val -85468"/>
              <a:gd name="adj2" fmla="val -144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Horizontal Scroll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1" y="2553565"/>
            <a:ext cx="10935851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27"/>
          <p:cNvSpPr>
            <a:spLocks noChangeArrowheads="1"/>
          </p:cNvSpPr>
          <p:nvPr/>
        </p:nvSpPr>
        <p:spPr bwMode="auto">
          <a:xfrm>
            <a:off x="4765966" y="1957383"/>
            <a:ext cx="1117600" cy="526907"/>
          </a:xfrm>
          <a:prstGeom prst="wedgeRoundRectCallout">
            <a:avLst>
              <a:gd name="adj1" fmla="val -106952"/>
              <a:gd name="adj2" fmla="val 695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Column Sort is enabled</a:t>
            </a: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5287820" y="2802409"/>
            <a:ext cx="1117600" cy="668337"/>
          </a:xfrm>
          <a:prstGeom prst="wedgeRoundRectCallout">
            <a:avLst>
              <a:gd name="adj1" fmla="val -90974"/>
              <a:gd name="adj2" fmla="val 470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Locking of specific column</a:t>
            </a:r>
          </a:p>
        </p:txBody>
      </p:sp>
    </p:spTree>
    <p:extLst>
      <p:ext uri="{BB962C8B-B14F-4D97-AF65-F5344CB8AC3E}">
        <p14:creationId xmlns:p14="http://schemas.microsoft.com/office/powerpoint/2010/main" val="2790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3" grpId="1" animBg="1"/>
      <p:bldP spid="55" grpId="0" animBg="1"/>
      <p:bldP spid="55" grpId="1" animBg="1"/>
      <p:bldP spid="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Content – Working with Grid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9" y="1648691"/>
            <a:ext cx="11136553" cy="161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4" y="1648691"/>
            <a:ext cx="10984779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3121" y="791510"/>
            <a:ext cx="1897351" cy="658813"/>
          </a:xfrm>
          <a:prstGeom prst="wedgeRoundRectCallout">
            <a:avLst>
              <a:gd name="adj1" fmla="val -30984"/>
              <a:gd name="adj2" fmla="val 16199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on the # to view the multiline record in a form.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154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369" y="929076"/>
            <a:ext cx="11622088" cy="4154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Multiple Short Keys are enabled in </a:t>
            </a:r>
            <a:r>
              <a:rPr lang="en-US" altLang="en-US" dirty="0" smtClean="0">
                <a:solidFill>
                  <a:schemeClr val="tx1"/>
                </a:solidFill>
              </a:rPr>
              <a:t>Grid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– Working with Grid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2456"/>
              </p:ext>
            </p:extLst>
          </p:nvPr>
        </p:nvGraphicFramePr>
        <p:xfrm>
          <a:off x="915555" y="1343887"/>
          <a:ext cx="9364518" cy="532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529"/>
                <a:gridCol w="2432776"/>
                <a:gridCol w="4882213"/>
              </a:tblGrid>
              <a:tr h="390393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3333CC"/>
                          </a:solidFill>
                        </a:rPr>
                        <a:t>Image</a:t>
                      </a:r>
                      <a:endParaRPr lang="en-US" sz="1200" baseline="0" dirty="0">
                        <a:solidFill>
                          <a:srgbClr val="3333CC"/>
                        </a:solidFill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3333CC"/>
                          </a:solidFill>
                        </a:rPr>
                        <a:t>Short Key</a:t>
                      </a:r>
                      <a:endParaRPr lang="en-US" sz="1200" baseline="0" dirty="0">
                        <a:solidFill>
                          <a:srgbClr val="3333CC"/>
                        </a:solidFill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3333CC"/>
                          </a:solidFill>
                        </a:rPr>
                        <a:t>Functionality</a:t>
                      </a:r>
                      <a:endParaRPr lang="en-US" sz="1400" b="1" baseline="0" dirty="0">
                        <a:solidFill>
                          <a:srgbClr val="3333CC"/>
                        </a:solidFill>
                      </a:endParaRPr>
                    </a:p>
                  </a:txBody>
                  <a:tcPr marL="91431" marR="91431" marT="45726" marB="45726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Insert</a:t>
                      </a: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 new row in grid</a:t>
                      </a:r>
                    </a:p>
                  </a:txBody>
                  <a:tcPr marL="91431" marR="91431" marT="45726" marB="45726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Delete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 selected row in grid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6" marB="45726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Ctrl + Y / F7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Copy and Insert selected row(s) in to the grid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Ctrl + X / F8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and Insert selected row(s) in to the grid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Pageup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previous row set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Pagedown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next row set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last row set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first row set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p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 PDF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r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 report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h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 HTML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e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Export to excel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v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Export to csv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t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Export to text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I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 Data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c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 chart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s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Save personalize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d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personalize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91" y="178203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08" y="20916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59" y="2350072"/>
            <a:ext cx="180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3" y="2613309"/>
            <a:ext cx="180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4" y="3171822"/>
            <a:ext cx="171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61" y="2903387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74" y="3432028"/>
            <a:ext cx="171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98" y="3712582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1" y="399443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1" y="4266762"/>
            <a:ext cx="171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1" y="4548617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74" y="4825707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2" y="5084181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55" y="5375996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19" y="562927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68" y="587865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64" y="6155747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77" y="641898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7098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Press Tab heading to navigate across tabs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387077"/>
            <a:ext cx="10577071" cy="492443"/>
          </a:xfrm>
        </p:spPr>
        <p:txBody>
          <a:bodyPr/>
          <a:lstStyle/>
          <a:p>
            <a:r>
              <a:rPr lang="en-US" altLang="en-US" sz="3200" dirty="0"/>
              <a:t>Page Content: Working with Tab Controls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6" y="2610313"/>
            <a:ext cx="1098665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32998" y="1761981"/>
            <a:ext cx="1263650" cy="201612"/>
            <a:chOff x="979" y="2352"/>
            <a:chExt cx="1373" cy="14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79" y="2352"/>
              <a:ext cx="1373" cy="1440"/>
            </a:xfrm>
            <a:prstGeom prst="roundRect">
              <a:avLst>
                <a:gd name="adj" fmla="val 889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38100">
              <a:solidFill>
                <a:srgbClr val="FF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08" y="2640"/>
              <a:ext cx="1344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114300" indent="-1143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0000"/>
                </a:spcBef>
                <a:buClr>
                  <a:srgbClr val="FF0000"/>
                </a:buClr>
                <a:buSzPct val="65000"/>
                <a:buFontTx/>
                <a:buNone/>
              </a:pPr>
              <a:r>
                <a:rPr lang="en-US" altLang="en-US" sz="1000" dirty="0"/>
                <a:t>Active Tab</a:t>
              </a:r>
            </a:p>
          </p:txBody>
        </p:sp>
      </p:grp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2545918" y="1977448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914093" y="6300788"/>
            <a:ext cx="1263650" cy="201613"/>
            <a:chOff x="979" y="2352"/>
            <a:chExt cx="1373" cy="1440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979" y="2352"/>
              <a:ext cx="1373" cy="1440"/>
            </a:xfrm>
            <a:prstGeom prst="roundRect">
              <a:avLst>
                <a:gd name="adj" fmla="val 889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38100">
              <a:solidFill>
                <a:srgbClr val="FF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08" y="2640"/>
              <a:ext cx="1344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114300" indent="-1143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0000"/>
                </a:spcBef>
                <a:buClr>
                  <a:srgbClr val="FF0000"/>
                </a:buClr>
                <a:buSzPct val="65000"/>
                <a:buFontTx/>
                <a:buNone/>
              </a:pPr>
              <a:r>
                <a:rPr lang="en-US" altLang="en-US" sz="1000" dirty="0"/>
                <a:t>Inactive Tab</a:t>
              </a:r>
            </a:p>
          </p:txBody>
        </p:sp>
      </p:grp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219200" y="2909456"/>
            <a:ext cx="1326718" cy="33913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2559772" y="2909456"/>
            <a:ext cx="1347209" cy="34256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24" y="2323957"/>
            <a:ext cx="740203" cy="36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Easy access of buttons and links on Right Click of Mouse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Content– Quick Access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6" y="1694084"/>
            <a:ext cx="11077575" cy="449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– </a:t>
            </a:r>
            <a:r>
              <a:rPr lang="en-US" altLang="en-US" dirty="0" smtClean="0"/>
              <a:t>Collapse &amp; Expand </a:t>
            </a:r>
            <a:r>
              <a:rPr lang="en-US" altLang="en-US" dirty="0"/>
              <a:t>Sections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176338"/>
            <a:ext cx="928254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74794" y="1148628"/>
            <a:ext cx="1636712" cy="658813"/>
          </a:xfrm>
          <a:prstGeom prst="wedgeRoundRectCallout">
            <a:avLst>
              <a:gd name="adj1" fmla="val 64669"/>
              <a:gd name="adj2" fmla="val -2727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Invoke </a:t>
            </a:r>
            <a:r>
              <a:rPr lang="en-US" altLang="en-US" sz="1200" dirty="0" smtClean="0"/>
              <a:t>collapse icon to </a:t>
            </a:r>
            <a:r>
              <a:rPr lang="en-US" altLang="en-US" sz="1200" dirty="0"/>
              <a:t>Collapse the section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3" y="1176338"/>
            <a:ext cx="9290916" cy="28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74794" y="1120917"/>
            <a:ext cx="1636712" cy="658813"/>
          </a:xfrm>
          <a:prstGeom prst="wedgeRoundRectCallout">
            <a:avLst>
              <a:gd name="adj1" fmla="val 64669"/>
              <a:gd name="adj2" fmla="val -2727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Invoke expand icon to </a:t>
            </a:r>
            <a:r>
              <a:rPr lang="en-US" altLang="en-US" sz="1200" dirty="0"/>
              <a:t>Collapse the section</a:t>
            </a:r>
          </a:p>
        </p:txBody>
      </p:sp>
    </p:spTree>
    <p:extLst>
      <p:ext uri="{BB962C8B-B14F-4D97-AF65-F5344CB8AC3E}">
        <p14:creationId xmlns:p14="http://schemas.microsoft.com/office/powerpoint/2010/main" val="39113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Content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" y="1309688"/>
            <a:ext cx="1136072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198900" y="2498726"/>
            <a:ext cx="2459037" cy="874712"/>
          </a:xfrm>
          <a:prstGeom prst="wedgeRoundRectCallout">
            <a:avLst>
              <a:gd name="adj1" fmla="val -69429"/>
              <a:gd name="adj2" fmla="val 9522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Function key ‘F2’ on any edit control will launch the content in a pop-up window for easy readability </a:t>
            </a:r>
          </a:p>
        </p:txBody>
      </p:sp>
    </p:spTree>
    <p:extLst>
      <p:ext uri="{BB962C8B-B14F-4D97-AF65-F5344CB8AC3E}">
        <p14:creationId xmlns:p14="http://schemas.microsoft.com/office/powerpoint/2010/main" val="9261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Multiline Content in Tool tip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7" y="1524000"/>
            <a:ext cx="11237198" cy="353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185047" y="2851219"/>
            <a:ext cx="2459037" cy="686449"/>
          </a:xfrm>
          <a:prstGeom prst="wedgeRoundRectCallout">
            <a:avLst>
              <a:gd name="adj1" fmla="val -47634"/>
              <a:gd name="adj2" fmla="val 10563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Content of a cell in a multiline can be viewed over tool tip just by moving cursor on the cell</a:t>
            </a:r>
          </a:p>
        </p:txBody>
      </p:sp>
    </p:spTree>
    <p:extLst>
      <p:ext uri="{BB962C8B-B14F-4D97-AF65-F5344CB8AC3E}">
        <p14:creationId xmlns:p14="http://schemas.microsoft.com/office/powerpoint/2010/main" val="9179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8992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Application Messages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Displayed when any processing action initiated</a:t>
            </a:r>
          </a:p>
          <a:p>
            <a:pPr lvl="2"/>
            <a:r>
              <a:rPr lang="en-US" altLang="en-US" sz="1400" dirty="0">
                <a:solidFill>
                  <a:schemeClr val="tx1"/>
                </a:solidFill>
              </a:rPr>
              <a:t>Errors</a:t>
            </a:r>
          </a:p>
          <a:p>
            <a:pPr lvl="2"/>
            <a:r>
              <a:rPr lang="en-US" altLang="en-US" sz="1400" dirty="0">
                <a:solidFill>
                  <a:schemeClr val="tx1"/>
                </a:solidFill>
              </a:rPr>
              <a:t>Informational messages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System Messages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Incorrect Date/Time formats</a:t>
            </a:r>
          </a:p>
          <a:p>
            <a:pPr lvl="2"/>
            <a:r>
              <a:rPr lang="en-US" altLang="en-US" sz="1400" dirty="0">
                <a:solidFill>
                  <a:schemeClr val="tx1"/>
                </a:solidFill>
              </a:rPr>
              <a:t>Displayed when tabbing out of the date/time control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“Page not saved” warning messages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Displayed while executing a backward traversal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2842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Supply log-on credentials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User ID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Password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User ID is locked if no. of unsuccessful attempts exceed set limit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Password expiry limit</a:t>
            </a:r>
          </a:p>
          <a:p>
            <a:pPr lvl="3"/>
            <a:r>
              <a:rPr lang="en-US" altLang="en-US" sz="1600" dirty="0">
                <a:solidFill>
                  <a:schemeClr val="tx1"/>
                </a:solidFill>
              </a:rPr>
              <a:t>User is warned on login, during the alert period set 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Forgot Password link to reset the password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Additional Default log-on parameters for user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Default Role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Default Org. Unit/Location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Default Language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Log-on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Application Message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" y="1538211"/>
            <a:ext cx="10844213" cy="439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097087" y="4794250"/>
            <a:ext cx="1638300" cy="658813"/>
          </a:xfrm>
          <a:prstGeom prst="wedgeRoundRectCallout">
            <a:avLst>
              <a:gd name="adj1" fmla="val 63942"/>
              <a:gd name="adj2" fmla="val -14445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Error Messages always displayed in Pop-up window</a:t>
            </a:r>
          </a:p>
        </p:txBody>
      </p:sp>
    </p:spTree>
    <p:extLst>
      <p:ext uri="{BB962C8B-B14F-4D97-AF65-F5344CB8AC3E}">
        <p14:creationId xmlns:p14="http://schemas.microsoft.com/office/powerpoint/2010/main" val="39641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7262"/>
            <a:ext cx="9444037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" y="4962525"/>
            <a:ext cx="507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61175" y="4814887"/>
            <a:ext cx="4040188" cy="1000125"/>
          </a:xfrm>
          <a:prstGeom prst="wedgeRoundRectCallout">
            <a:avLst>
              <a:gd name="adj1" fmla="val -49323"/>
              <a:gd name="adj2" fmla="val -12196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In Aircraft Maint. Exec. Business components multiple messages can be seen at a time using this expand </a:t>
            </a:r>
            <a:r>
              <a:rPr lang="en-US" altLang="en-US" sz="1200" dirty="0" smtClean="0"/>
              <a:t>icon. Error message information will also be available in the Message Center available at the screen bottom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473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System Message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46" y="2036618"/>
            <a:ext cx="6382357" cy="215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1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7330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System Messages..</a:t>
            </a:r>
            <a:r>
              <a:rPr lang="en-US" altLang="en-US" dirty="0" err="1">
                <a:solidFill>
                  <a:schemeClr val="tx1"/>
                </a:solidFill>
              </a:rPr>
              <a:t>contd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Session time out expiry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The remaining time is always displayed on the screen.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When the expiry time is nearing, system will start flashing the same.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Countdown starts from the last request by the user to web server</a:t>
            </a:r>
          </a:p>
          <a:p>
            <a:pPr lvl="3"/>
            <a:r>
              <a:rPr lang="en-US" altLang="en-US" sz="1400" dirty="0">
                <a:solidFill>
                  <a:schemeClr val="tx1"/>
                </a:solidFill>
              </a:rPr>
              <a:t>Page launch, Processing actions</a:t>
            </a:r>
          </a:p>
          <a:p>
            <a:pPr lvl="3"/>
            <a:r>
              <a:rPr lang="en-US" altLang="en-US" sz="1400" dirty="0">
                <a:solidFill>
                  <a:schemeClr val="tx1"/>
                </a:solidFill>
              </a:rPr>
              <a:t>Does not recognize data entry actions</a:t>
            </a:r>
          </a:p>
          <a:p>
            <a:pPr lvl="3"/>
            <a:r>
              <a:rPr lang="en-US" altLang="en-US" sz="1400" dirty="0">
                <a:solidFill>
                  <a:schemeClr val="tx1"/>
                </a:solidFill>
              </a:rPr>
              <a:t>Auto log-off if no action is performed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Session Expiry 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1477973"/>
            <a:ext cx="11417011" cy="500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0237066" y="5876636"/>
            <a:ext cx="1627188" cy="81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21" y="4115030"/>
            <a:ext cx="3576061" cy="17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Launching of multiple windows enabled by opening a new session in IE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IE Windows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1" y="1637599"/>
            <a:ext cx="10395239" cy="475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80448" y="2080491"/>
            <a:ext cx="2370570" cy="81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154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IE </a:t>
            </a:r>
            <a:r>
              <a:rPr lang="en-US" altLang="en-US" dirty="0" smtClean="0"/>
              <a:t>Windows – Cont..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95966"/>
            <a:ext cx="10287000" cy="452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313757" y="1570949"/>
            <a:ext cx="1040534" cy="484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313757" y="692727"/>
            <a:ext cx="3268663" cy="640002"/>
          </a:xfrm>
          <a:prstGeom prst="wedgeRoundRectCallout">
            <a:avLst>
              <a:gd name="adj1" fmla="val -34921"/>
              <a:gd name="adj2" fmla="val 89983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on New window icon to launch new application session in different window.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030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154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 Logout screen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1472099"/>
            <a:ext cx="10463212" cy="431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69345" y="6000318"/>
            <a:ext cx="2314575" cy="617537"/>
          </a:xfrm>
          <a:prstGeom prst="wedgeRoundRectCallout">
            <a:avLst>
              <a:gd name="adj1" fmla="val -47645"/>
              <a:gd name="adj2" fmla="val -712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Logout </a:t>
            </a:r>
            <a:r>
              <a:rPr lang="en-US" altLang="en-US" sz="2000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190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2039" y="6542927"/>
            <a:ext cx="28440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</a:rPr>
              <a:t>© Ramco Systems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32320" y="4953006"/>
            <a:ext cx="5547360" cy="1000125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7902573" y="5095881"/>
            <a:ext cx="2857500" cy="714375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94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Helps to Reset the password by answering the password reminder question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Actions: Forgot Password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09" y="3060596"/>
            <a:ext cx="6200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3" y="2327171"/>
            <a:ext cx="35909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6"/>
          <p:cNvSpPr>
            <a:spLocks noChangeArrowheads="1"/>
          </p:cNvSpPr>
          <p:nvPr/>
        </p:nvSpPr>
        <p:spPr bwMode="auto">
          <a:xfrm rot="16200000">
            <a:off x="4619697" y="3064275"/>
            <a:ext cx="273050" cy="811791"/>
          </a:xfrm>
          <a:prstGeom prst="downArrow">
            <a:avLst>
              <a:gd name="adj1" fmla="val 50000"/>
              <a:gd name="adj2" fmla="val 498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142" y="1039912"/>
            <a:ext cx="11622088" cy="19666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722" y="417855"/>
            <a:ext cx="10577071" cy="461665"/>
          </a:xfrm>
        </p:spPr>
        <p:txBody>
          <a:bodyPr/>
          <a:lstStyle/>
          <a:p>
            <a:r>
              <a:rPr lang="en-US" altLang="en-US" dirty="0"/>
              <a:t>User Interface Organization</a:t>
            </a:r>
            <a:endParaRPr lang="en-US" dirty="0"/>
          </a:p>
        </p:txBody>
      </p:sp>
      <p:pic>
        <p:nvPicPr>
          <p:cNvPr id="4" name="Picture 8" descr="blu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3019" r="7666" b="23625"/>
          <a:stretch>
            <a:fillRect/>
          </a:stretch>
        </p:blipFill>
        <p:spPr bwMode="auto">
          <a:xfrm>
            <a:off x="4696720" y="2262188"/>
            <a:ext cx="16764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3019" r="7666" b="23625"/>
          <a:stretch>
            <a:fillRect/>
          </a:stretch>
        </p:blipFill>
        <p:spPr bwMode="auto">
          <a:xfrm>
            <a:off x="4544320" y="2362200"/>
            <a:ext cx="1676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91920" y="3397250"/>
            <a:ext cx="3810000" cy="132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DD4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4447340" y="2532063"/>
            <a:ext cx="1676400" cy="795337"/>
            <a:chOff x="976" y="2859"/>
            <a:chExt cx="1056" cy="501"/>
          </a:xfrm>
        </p:grpSpPr>
        <p:pic>
          <p:nvPicPr>
            <p:cNvPr id="9" name="Picture 14" descr="blu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1" t="13019" r="7666" b="23625"/>
            <a:stretch>
              <a:fillRect/>
            </a:stretch>
          </p:blipFill>
          <p:spPr bwMode="auto">
            <a:xfrm>
              <a:off x="976" y="2859"/>
              <a:ext cx="105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072" y="2955"/>
              <a:ext cx="8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Business</a:t>
              </a:r>
              <a:r>
                <a:rPr lang="en-US" altLang="en-US">
                  <a:solidFill>
                    <a:schemeClr val="bg1"/>
                  </a:solidFill>
                </a:rPr>
                <a:t> </a:t>
              </a:r>
              <a:r>
                <a:rPr lang="en-US" altLang="en-US" sz="1600">
                  <a:solidFill>
                    <a:schemeClr val="bg1"/>
                  </a:solidFill>
                </a:rPr>
                <a:t>Components</a:t>
              </a:r>
            </a:p>
          </p:txBody>
        </p:sp>
      </p:grpSp>
      <p:pic>
        <p:nvPicPr>
          <p:cNvPr id="11" name="Picture 18" descr="green squar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8682" r="7846" b="6366"/>
          <a:stretch>
            <a:fillRect/>
          </a:stretch>
        </p:blipFill>
        <p:spPr bwMode="auto">
          <a:xfrm>
            <a:off x="3814070" y="4852988"/>
            <a:ext cx="3473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972820" y="5054600"/>
            <a:ext cx="31623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3" name="Picture 21" descr="green squar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8682" r="7846" b="6366"/>
          <a:stretch>
            <a:fillRect/>
          </a:stretch>
        </p:blipFill>
        <p:spPr bwMode="auto">
          <a:xfrm>
            <a:off x="3966470" y="4945063"/>
            <a:ext cx="3473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-746818" y="4678363"/>
            <a:ext cx="3162301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5" name="Picture 24" descr="green squar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8682" r="7846" b="6366"/>
          <a:stretch>
            <a:fillRect/>
          </a:stretch>
        </p:blipFill>
        <p:spPr bwMode="auto">
          <a:xfrm>
            <a:off x="4174290" y="5070475"/>
            <a:ext cx="3473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4277620" y="5272088"/>
            <a:ext cx="31623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User Interfaces 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6601720" y="3778250"/>
            <a:ext cx="1582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User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Access Rights</a:t>
            </a:r>
          </a:p>
        </p:txBody>
      </p:sp>
      <p:pic>
        <p:nvPicPr>
          <p:cNvPr id="18" name="Picture 28" descr="blu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3019" r="7666" b="23625"/>
          <a:stretch>
            <a:fillRect/>
          </a:stretch>
        </p:blipFill>
        <p:spPr bwMode="auto">
          <a:xfrm>
            <a:off x="4599740" y="1117600"/>
            <a:ext cx="1676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696720" y="1270000"/>
            <a:ext cx="1371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Business Process</a:t>
            </a:r>
          </a:p>
        </p:txBody>
      </p: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4544320" y="3624263"/>
            <a:ext cx="1676400" cy="795337"/>
            <a:chOff x="976" y="2859"/>
            <a:chExt cx="1056" cy="501"/>
          </a:xfrm>
        </p:grpSpPr>
        <p:pic>
          <p:nvPicPr>
            <p:cNvPr id="21" name="Picture 38" descr="blu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1" t="13019" r="7666" b="23625"/>
            <a:stretch>
              <a:fillRect/>
            </a:stretch>
          </p:blipFill>
          <p:spPr bwMode="auto">
            <a:xfrm>
              <a:off x="976" y="2859"/>
              <a:ext cx="105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1072" y="2955"/>
              <a:ext cx="8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User Activities</a:t>
              </a:r>
            </a:p>
          </p:txBody>
        </p:sp>
      </p:grpSp>
      <p:sp>
        <p:nvSpPr>
          <p:cNvPr id="23" name="AutoShape 40"/>
          <p:cNvSpPr>
            <a:spLocks noChangeAspect="1" noChangeArrowheads="1"/>
          </p:cNvSpPr>
          <p:nvPr/>
        </p:nvSpPr>
        <p:spPr bwMode="auto">
          <a:xfrm rot="5400000">
            <a:off x="5226009" y="1994694"/>
            <a:ext cx="457200" cy="227012"/>
          </a:xfrm>
          <a:prstGeom prst="rightArrow">
            <a:avLst>
              <a:gd name="adj1" fmla="val 38463"/>
              <a:gd name="adj2" fmla="val 58741"/>
            </a:avLst>
          </a:prstGeom>
          <a:gradFill rotWithShape="0">
            <a:gsLst>
              <a:gs pos="0">
                <a:srgbClr val="A9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" name="AutoShape 41"/>
          <p:cNvSpPr>
            <a:spLocks noChangeAspect="1" noChangeArrowheads="1"/>
          </p:cNvSpPr>
          <p:nvPr/>
        </p:nvSpPr>
        <p:spPr bwMode="auto">
          <a:xfrm rot="5400000">
            <a:off x="5115027" y="3352006"/>
            <a:ext cx="457200" cy="227013"/>
          </a:xfrm>
          <a:prstGeom prst="rightArrow">
            <a:avLst>
              <a:gd name="adj1" fmla="val 38463"/>
              <a:gd name="adj2" fmla="val 58741"/>
            </a:avLst>
          </a:prstGeom>
          <a:gradFill rotWithShape="0">
            <a:gsLst>
              <a:gs pos="0">
                <a:srgbClr val="A9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5" name="AutoShape 42"/>
          <p:cNvSpPr>
            <a:spLocks noChangeAspect="1" noChangeArrowheads="1"/>
          </p:cNvSpPr>
          <p:nvPr/>
        </p:nvSpPr>
        <p:spPr bwMode="auto">
          <a:xfrm rot="5400000">
            <a:off x="5038827" y="4655343"/>
            <a:ext cx="457200" cy="227013"/>
          </a:xfrm>
          <a:prstGeom prst="rightArrow">
            <a:avLst>
              <a:gd name="adj1" fmla="val 38463"/>
              <a:gd name="adj2" fmla="val 58741"/>
            </a:avLst>
          </a:prstGeom>
          <a:gradFill rotWithShape="0">
            <a:gsLst>
              <a:gs pos="0">
                <a:srgbClr val="A9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4391920" y="3776663"/>
            <a:ext cx="1676400" cy="795337"/>
            <a:chOff x="976" y="2859"/>
            <a:chExt cx="1056" cy="501"/>
          </a:xfrm>
        </p:grpSpPr>
        <p:pic>
          <p:nvPicPr>
            <p:cNvPr id="27" name="Picture 38" descr="blu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1" t="13019" r="7666" b="23625"/>
            <a:stretch>
              <a:fillRect/>
            </a:stretch>
          </p:blipFill>
          <p:spPr bwMode="auto">
            <a:xfrm>
              <a:off x="976" y="2859"/>
              <a:ext cx="105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72" y="2955"/>
              <a:ext cx="8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User Activities</a:t>
              </a:r>
            </a:p>
          </p:txBody>
        </p:sp>
      </p:grp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4294940" y="3886200"/>
            <a:ext cx="1676400" cy="795338"/>
            <a:chOff x="976" y="2859"/>
            <a:chExt cx="1056" cy="501"/>
          </a:xfrm>
        </p:grpSpPr>
        <p:pic>
          <p:nvPicPr>
            <p:cNvPr id="30" name="Picture 38" descr="blu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1" t="13019" r="7666" b="23625"/>
            <a:stretch>
              <a:fillRect/>
            </a:stretch>
          </p:blipFill>
          <p:spPr bwMode="auto">
            <a:xfrm>
              <a:off x="976" y="2859"/>
              <a:ext cx="105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1072" y="2955"/>
              <a:ext cx="8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User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9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492716"/>
          </a:xfr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tx1"/>
                </a:solidFill>
                <a:latin typeface="+mn-lt"/>
                <a:cs typeface="Arial" pitchFamily="34" charset="0"/>
              </a:rPr>
              <a:t>Three primary windows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26464"/>
                </a:solidFill>
              </a:rPr>
              <a:t>Login Page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26464"/>
                </a:solidFill>
              </a:rPr>
              <a:t>Home Page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26464"/>
                </a:solidFill>
              </a:rPr>
              <a:t>Main Page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77321"/>
            <a:ext cx="9120187" cy="41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197600" y="5951538"/>
            <a:ext cx="2314575" cy="617537"/>
          </a:xfrm>
          <a:prstGeom prst="wedgeRoundRectCallout">
            <a:avLst>
              <a:gd name="adj1" fmla="val -47645"/>
              <a:gd name="adj2" fmla="val -712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Login Page</a:t>
            </a:r>
          </a:p>
        </p:txBody>
      </p:sp>
    </p:spTree>
    <p:extLst>
      <p:ext uri="{BB962C8B-B14F-4D97-AF65-F5344CB8AC3E}">
        <p14:creationId xmlns:p14="http://schemas.microsoft.com/office/powerpoint/2010/main" val="35282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144929"/>
          </a:xfrm>
        </p:spPr>
        <p:txBody>
          <a:bodyPr/>
          <a:lstStyle/>
          <a:p>
            <a:r>
              <a:rPr lang="en-US" sz="2400" dirty="0">
                <a:solidFill>
                  <a:srgbClr val="00B0F0"/>
                </a:solidFill>
                <a:latin typeface="+mn-lt"/>
                <a:cs typeface="Arial" pitchFamily="34" charset="0"/>
              </a:rPr>
              <a:t>Home </a:t>
            </a:r>
            <a:r>
              <a:rPr lang="en-US" sz="2400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Page</a:t>
            </a:r>
          </a:p>
          <a:p>
            <a:pPr lvl="1"/>
            <a:r>
              <a:rPr lang="en-IN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Workspace</a:t>
            </a:r>
            <a:endParaRPr lang="en-US" sz="16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4446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1" y="2013825"/>
            <a:ext cx="9222798" cy="424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amco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AE0E3"/>
      </a:accent1>
      <a:accent2>
        <a:srgbClr val="00B0F0"/>
      </a:accent2>
      <a:accent3>
        <a:srgbClr val="989898"/>
      </a:accent3>
      <a:accent4>
        <a:srgbClr val="89C75F"/>
      </a:accent4>
      <a:accent5>
        <a:srgbClr val="F1B117"/>
      </a:accent5>
      <a:accent6>
        <a:srgbClr val="DB4E3B"/>
      </a:accent6>
      <a:hlink>
        <a:srgbClr val="0000FF"/>
      </a:hlink>
      <a:folHlink>
        <a:srgbClr val="800080"/>
      </a:folHlink>
    </a:clrScheme>
    <a:fontScheme name="ramco font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nk.pot [Compatibility Mode]" id="{4410ECBD-384E-43E1-BEA0-BCE8017993E6}" vid="{A73745EB-3077-4D03-ACFF-0985CF8CB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1939</TotalTime>
  <Words>1728</Words>
  <Application>Microsoft Office PowerPoint</Application>
  <PresentationFormat>Custom</PresentationFormat>
  <Paragraphs>355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blank</vt:lpstr>
      <vt:lpstr>Common Conventions Ramco Aviation Solution – R5.7</vt:lpstr>
      <vt:lpstr>Agenda</vt:lpstr>
      <vt:lpstr>Course Objective</vt:lpstr>
      <vt:lpstr>Accessing Ramco Aviation</vt:lpstr>
      <vt:lpstr>Log-on</vt:lpstr>
      <vt:lpstr>Common Actions: Forgot Password</vt:lpstr>
      <vt:lpstr>User Interface Organization</vt:lpstr>
      <vt:lpstr>User Interface Organization (contd..)</vt:lpstr>
      <vt:lpstr>User Interface Organization (contd..)</vt:lpstr>
      <vt:lpstr>User Interface Organization (contd..)</vt:lpstr>
      <vt:lpstr>User Interface Organization (contd..)</vt:lpstr>
      <vt:lpstr>Navigation</vt:lpstr>
      <vt:lpstr>Navigation</vt:lpstr>
      <vt:lpstr>Navigation</vt:lpstr>
      <vt:lpstr>Navigation</vt:lpstr>
      <vt:lpstr>Common Action Buttons </vt:lpstr>
      <vt:lpstr>Common Action Buttons (contd..)</vt:lpstr>
      <vt:lpstr>Common Action Buttons –Print Screen</vt:lpstr>
      <vt:lpstr>Common Action Buttons – Refresh Screen</vt:lpstr>
      <vt:lpstr>Common Action Buttons – Go Back</vt:lpstr>
      <vt:lpstr>Common Action Buttons – Online Help</vt:lpstr>
      <vt:lpstr>Common Action Buttons – Quick Launch</vt:lpstr>
      <vt:lpstr>Common Action Buttons – Home</vt:lpstr>
      <vt:lpstr>Common Action Buttons – Workspace</vt:lpstr>
      <vt:lpstr>Common Action Buttons – Set up Defaults</vt:lpstr>
      <vt:lpstr>Common Action Buttons – Define Favorites</vt:lpstr>
      <vt:lpstr>Common Action Buttons – Change User Context</vt:lpstr>
      <vt:lpstr>Common Action Buttons – Change User Context</vt:lpstr>
      <vt:lpstr>Common Action Buttons – Change Password</vt:lpstr>
      <vt:lpstr>User Interface – Navigation</vt:lpstr>
      <vt:lpstr>User Interface – Navigation (Contd.)</vt:lpstr>
      <vt:lpstr>User Interface – Navigation (Contd.)</vt:lpstr>
      <vt:lpstr>User Interface – Navigation (Contd.) </vt:lpstr>
      <vt:lpstr>User Interface – Navigation (Contd.) </vt:lpstr>
      <vt:lpstr>Page Content </vt:lpstr>
      <vt:lpstr>Page Content </vt:lpstr>
      <vt:lpstr>Page Content (Contd.)</vt:lpstr>
      <vt:lpstr>Page Content – Multiple Search Criteria</vt:lpstr>
      <vt:lpstr>Page Content (Contd.)</vt:lpstr>
      <vt:lpstr>Page Content – State Processing</vt:lpstr>
      <vt:lpstr>Page Content – Working with Grid</vt:lpstr>
      <vt:lpstr>Page Content – Working with Grid</vt:lpstr>
      <vt:lpstr>Page Content – Working with Grid</vt:lpstr>
      <vt:lpstr>Page Content: Working with Tab Controls</vt:lpstr>
      <vt:lpstr>Page Content– Quick Access</vt:lpstr>
      <vt:lpstr>Page Content – Collapse &amp; Expand Sections</vt:lpstr>
      <vt:lpstr>Control Content</vt:lpstr>
      <vt:lpstr>Multiline Content in Tool tip</vt:lpstr>
      <vt:lpstr>Messaging</vt:lpstr>
      <vt:lpstr>Messaging (Contd.)</vt:lpstr>
      <vt:lpstr>Messaging (Contd.)</vt:lpstr>
      <vt:lpstr>Messaging (Contd.)</vt:lpstr>
      <vt:lpstr>Messaging (Contd.)</vt:lpstr>
      <vt:lpstr>Messaging (Contd.)</vt:lpstr>
      <vt:lpstr>Multiple IE Windows</vt:lpstr>
      <vt:lpstr>Multiple IE Windows – Cont..</vt:lpstr>
      <vt:lpstr>Application Logout screen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</dc:creator>
  <cp:lastModifiedBy>Ajay</cp:lastModifiedBy>
  <cp:revision>432</cp:revision>
  <dcterms:created xsi:type="dcterms:W3CDTF">2014-04-28T04:57:09Z</dcterms:created>
  <dcterms:modified xsi:type="dcterms:W3CDTF">2014-05-06T07:52:14Z</dcterms:modified>
</cp:coreProperties>
</file>